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2" r:id="rId3"/>
    <p:sldId id="296" r:id="rId4"/>
    <p:sldId id="298" r:id="rId5"/>
    <p:sldId id="297" r:id="rId6"/>
    <p:sldId id="293" r:id="rId7"/>
    <p:sldId id="299" r:id="rId8"/>
    <p:sldId id="300" r:id="rId9"/>
    <p:sldId id="304" r:id="rId10"/>
    <p:sldId id="305" r:id="rId11"/>
    <p:sldId id="306" r:id="rId12"/>
    <p:sldId id="307" r:id="rId13"/>
    <p:sldId id="301" r:id="rId14"/>
    <p:sldId id="302" r:id="rId15"/>
    <p:sldId id="303" r:id="rId16"/>
    <p:sldId id="308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OSHA’s Standard Precautions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6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are OSHA’s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Place </a:t>
            </a:r>
            <a:r>
              <a:rPr lang="en-US" sz="3000" dirty="0">
                <a:solidFill>
                  <a:schemeClr val="tx2"/>
                </a:solidFill>
              </a:rPr>
              <a:t>all used </a:t>
            </a:r>
            <a:r>
              <a:rPr lang="en-US" sz="3000" b="1" u="sng" dirty="0">
                <a:solidFill>
                  <a:schemeClr val="tx2"/>
                </a:solidFill>
              </a:rPr>
              <a:t>sharps</a:t>
            </a:r>
            <a:r>
              <a:rPr lang="en-US" sz="3000" dirty="0">
                <a:solidFill>
                  <a:schemeClr val="tx2"/>
                </a:solidFill>
              </a:rPr>
              <a:t> in a special, </a:t>
            </a:r>
            <a:r>
              <a:rPr lang="en-US" sz="3000" b="1" u="sng" dirty="0">
                <a:solidFill>
                  <a:schemeClr val="tx2"/>
                </a:solidFill>
              </a:rPr>
              <a:t>puncture resistant </a:t>
            </a:r>
            <a:r>
              <a:rPr lang="en-US" sz="3000" dirty="0">
                <a:solidFill>
                  <a:schemeClr val="tx2"/>
                </a:solidFill>
              </a:rPr>
              <a:t>sharps </a:t>
            </a:r>
            <a:r>
              <a:rPr lang="en-US" sz="3000" dirty="0" smtClean="0">
                <a:solidFill>
                  <a:schemeClr val="tx2"/>
                </a:solidFill>
              </a:rPr>
              <a:t>container.</a:t>
            </a:r>
          </a:p>
          <a:p>
            <a:pPr marL="274320" lvl="1" indent="-274320"/>
            <a:endParaRPr lang="en-US" sz="1600" dirty="0" smtClean="0">
              <a:solidFill>
                <a:schemeClr val="tx2"/>
              </a:solidFill>
            </a:endParaRPr>
          </a:p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Place </a:t>
            </a:r>
            <a:r>
              <a:rPr lang="en-US" sz="3000" dirty="0">
                <a:solidFill>
                  <a:schemeClr val="tx2"/>
                </a:solidFill>
              </a:rPr>
              <a:t>all discarded </a:t>
            </a:r>
            <a:r>
              <a:rPr lang="en-US" sz="3000" b="1" u="sng" dirty="0">
                <a:solidFill>
                  <a:schemeClr val="tx2"/>
                </a:solidFill>
              </a:rPr>
              <a:t>medical waste </a:t>
            </a:r>
            <a:r>
              <a:rPr lang="en-US" sz="3000" dirty="0">
                <a:solidFill>
                  <a:schemeClr val="tx2"/>
                </a:solidFill>
              </a:rPr>
              <a:t>in a specially labeled bio hazardous waste </a:t>
            </a:r>
            <a:r>
              <a:rPr lang="en-US" sz="3000" dirty="0" smtClean="0">
                <a:solidFill>
                  <a:schemeClr val="tx2"/>
                </a:solidFill>
              </a:rPr>
              <a:t>container.</a:t>
            </a:r>
          </a:p>
          <a:p>
            <a:pPr marL="274320" lvl="1" indent="-274320"/>
            <a:endParaRPr lang="en-US" sz="1500" dirty="0">
              <a:solidFill>
                <a:schemeClr val="tx2"/>
              </a:solidFill>
            </a:endParaRPr>
          </a:p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When </a:t>
            </a:r>
            <a:r>
              <a:rPr lang="en-US" sz="3000" dirty="0">
                <a:solidFill>
                  <a:schemeClr val="tx2"/>
                </a:solidFill>
              </a:rPr>
              <a:t>working </a:t>
            </a:r>
            <a:r>
              <a:rPr lang="en-US" sz="3000" b="1" u="sng" dirty="0">
                <a:solidFill>
                  <a:schemeClr val="tx2"/>
                </a:solidFill>
              </a:rPr>
              <a:t>outdoors</a:t>
            </a:r>
            <a:r>
              <a:rPr lang="en-US" sz="3000" dirty="0">
                <a:solidFill>
                  <a:schemeClr val="tx2"/>
                </a:solidFill>
              </a:rPr>
              <a:t>, dispose of medical waste by placing it in a </a:t>
            </a:r>
            <a:r>
              <a:rPr lang="en-US" sz="3000" b="1" u="sng" dirty="0">
                <a:solidFill>
                  <a:schemeClr val="tx2"/>
                </a:solidFill>
              </a:rPr>
              <a:t>red</a:t>
            </a:r>
            <a:r>
              <a:rPr lang="en-US" sz="3000" dirty="0">
                <a:solidFill>
                  <a:schemeClr val="tx2"/>
                </a:solidFill>
              </a:rPr>
              <a:t>, </a:t>
            </a:r>
            <a:r>
              <a:rPr lang="en-US" sz="3000" b="1" u="sng" dirty="0">
                <a:solidFill>
                  <a:schemeClr val="tx2"/>
                </a:solidFill>
              </a:rPr>
              <a:t>plastic</a:t>
            </a:r>
            <a:r>
              <a:rPr lang="en-US" sz="3000" dirty="0">
                <a:solidFill>
                  <a:schemeClr val="tx2"/>
                </a:solidFill>
              </a:rPr>
              <a:t> biohazard bag and then discarding it in the proper biohazard waste container when returning indoors</a:t>
            </a:r>
            <a:r>
              <a:rPr lang="en-US" sz="30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529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are OSHA’s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Do </a:t>
            </a:r>
            <a:r>
              <a:rPr lang="en-US" sz="3000" dirty="0">
                <a:solidFill>
                  <a:schemeClr val="tx2"/>
                </a:solidFill>
              </a:rPr>
              <a:t>not allow athletes to </a:t>
            </a:r>
            <a:r>
              <a:rPr lang="en-US" sz="3000" b="1" u="sng" dirty="0">
                <a:solidFill>
                  <a:schemeClr val="tx2"/>
                </a:solidFill>
              </a:rPr>
              <a:t>share towels</a:t>
            </a:r>
            <a:r>
              <a:rPr lang="en-US" sz="3000" dirty="0">
                <a:solidFill>
                  <a:schemeClr val="tx2"/>
                </a:solidFill>
              </a:rPr>
              <a:t> that have been contaminated with blood or bodily </a:t>
            </a:r>
            <a:r>
              <a:rPr lang="en-US" sz="3000" dirty="0" smtClean="0">
                <a:solidFill>
                  <a:schemeClr val="tx2"/>
                </a:solidFill>
              </a:rPr>
              <a:t>fluids.</a:t>
            </a:r>
          </a:p>
          <a:p>
            <a:pPr marL="274320" lvl="1" indent="-274320"/>
            <a:endParaRPr lang="en-US" sz="3000" dirty="0" smtClean="0">
              <a:solidFill>
                <a:schemeClr val="tx2"/>
              </a:solidFill>
            </a:endParaRPr>
          </a:p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Put </a:t>
            </a:r>
            <a:r>
              <a:rPr lang="en-US" sz="3000" b="1" u="sng" dirty="0">
                <a:solidFill>
                  <a:schemeClr val="tx2"/>
                </a:solidFill>
              </a:rPr>
              <a:t>towels</a:t>
            </a:r>
            <a:r>
              <a:rPr lang="en-US" sz="3000" dirty="0">
                <a:solidFill>
                  <a:schemeClr val="tx2"/>
                </a:solidFill>
              </a:rPr>
              <a:t> and </a:t>
            </a:r>
            <a:r>
              <a:rPr lang="en-US" sz="3000" b="1" u="sng" dirty="0">
                <a:solidFill>
                  <a:schemeClr val="tx2"/>
                </a:solidFill>
              </a:rPr>
              <a:t>clothing</a:t>
            </a:r>
            <a:r>
              <a:rPr lang="en-US" sz="3000" dirty="0">
                <a:solidFill>
                  <a:schemeClr val="tx2"/>
                </a:solidFill>
              </a:rPr>
              <a:t> that have been contaminated with blood or bodily fluids into a </a:t>
            </a:r>
            <a:r>
              <a:rPr lang="en-US" sz="3000" b="1" u="sng" dirty="0">
                <a:solidFill>
                  <a:schemeClr val="tx2"/>
                </a:solidFill>
              </a:rPr>
              <a:t>biohazard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US" sz="3000" dirty="0" smtClean="0">
                <a:solidFill>
                  <a:schemeClr val="tx2"/>
                </a:solidFill>
              </a:rPr>
              <a:t>bag.</a:t>
            </a:r>
          </a:p>
          <a:p>
            <a:pPr marL="274320" lvl="1" indent="-274320"/>
            <a:endParaRPr lang="en-US" sz="3000" dirty="0">
              <a:solidFill>
                <a:schemeClr val="tx2"/>
              </a:solidFill>
            </a:endParaRPr>
          </a:p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Be </a:t>
            </a:r>
            <a:r>
              <a:rPr lang="en-US" sz="3000" dirty="0">
                <a:solidFill>
                  <a:schemeClr val="tx2"/>
                </a:solidFill>
              </a:rPr>
              <a:t>sure all </a:t>
            </a:r>
            <a:r>
              <a:rPr lang="en-US" sz="3000" b="1" u="sng" dirty="0">
                <a:solidFill>
                  <a:schemeClr val="tx2"/>
                </a:solidFill>
              </a:rPr>
              <a:t>wounds</a:t>
            </a:r>
            <a:r>
              <a:rPr lang="en-US" sz="3000" dirty="0">
                <a:solidFill>
                  <a:schemeClr val="tx2"/>
                </a:solidFill>
              </a:rPr>
              <a:t> are well covered</a:t>
            </a:r>
            <a:r>
              <a:rPr lang="en-US" sz="3000" dirty="0" smtClean="0">
                <a:solidFill>
                  <a:schemeClr val="tx2"/>
                </a:solidFill>
              </a:rPr>
              <a:t>.</a:t>
            </a:r>
            <a:endParaRPr lang="en-US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5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are OSHA’s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If </a:t>
            </a:r>
            <a:r>
              <a:rPr lang="en-US" sz="3000" dirty="0">
                <a:solidFill>
                  <a:schemeClr val="tx2"/>
                </a:solidFill>
              </a:rPr>
              <a:t>you have an </a:t>
            </a:r>
            <a:r>
              <a:rPr lang="en-US" sz="3000" b="1" u="sng" dirty="0">
                <a:solidFill>
                  <a:schemeClr val="tx2"/>
                </a:solidFill>
              </a:rPr>
              <a:t>open wound</a:t>
            </a:r>
            <a:r>
              <a:rPr lang="en-US" sz="3000" dirty="0">
                <a:solidFill>
                  <a:schemeClr val="tx2"/>
                </a:solidFill>
              </a:rPr>
              <a:t>, especially if it is on your </a:t>
            </a:r>
            <a:r>
              <a:rPr lang="en-US" sz="3000" b="1" u="sng" dirty="0">
                <a:solidFill>
                  <a:schemeClr val="tx2"/>
                </a:solidFill>
              </a:rPr>
              <a:t>hand</a:t>
            </a:r>
            <a:r>
              <a:rPr lang="en-US" sz="3000" dirty="0">
                <a:solidFill>
                  <a:schemeClr val="tx2"/>
                </a:solidFill>
              </a:rPr>
              <a:t>, avoid providing first aid care for injuries that involve </a:t>
            </a:r>
            <a:r>
              <a:rPr lang="en-US" sz="3000" b="1" u="sng" dirty="0">
                <a:solidFill>
                  <a:schemeClr val="tx2"/>
                </a:solidFill>
              </a:rPr>
              <a:t>bleeding</a:t>
            </a:r>
            <a:r>
              <a:rPr lang="en-US" sz="3000" dirty="0">
                <a:solidFill>
                  <a:schemeClr val="tx2"/>
                </a:solidFill>
              </a:rPr>
              <a:t> or </a:t>
            </a:r>
            <a:r>
              <a:rPr lang="en-US" sz="3000" b="1" u="sng" dirty="0">
                <a:solidFill>
                  <a:schemeClr val="tx2"/>
                </a:solidFill>
              </a:rPr>
              <a:t>bodily fluids</a:t>
            </a:r>
            <a:r>
              <a:rPr lang="en-US" sz="3000" dirty="0">
                <a:solidFill>
                  <a:schemeClr val="tx2"/>
                </a:solidFill>
              </a:rPr>
              <a:t> until your wounds are healed.  If you must do so, be sure to wear vinyl or latex gloves.</a:t>
            </a:r>
          </a:p>
          <a:p>
            <a:pPr marL="274320" lvl="1" indent="-27432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66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Personal Protective Equipment: Gloves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Single use </a:t>
            </a:r>
            <a:r>
              <a:rPr lang="en-US" sz="3600" dirty="0" smtClean="0"/>
              <a:t>disposable gloves should be worn when it is likely you could come into contact with blood or bodily fluid</a:t>
            </a:r>
          </a:p>
          <a:p>
            <a:pPr lvl="1"/>
            <a:r>
              <a:rPr lang="en-US" sz="2800" dirty="0" smtClean="0"/>
              <a:t>Assisting with personal care</a:t>
            </a:r>
          </a:p>
          <a:p>
            <a:pPr lvl="1"/>
            <a:r>
              <a:rPr lang="en-US" sz="3200" dirty="0" smtClean="0"/>
              <a:t>When visible blood is present</a:t>
            </a:r>
          </a:p>
          <a:p>
            <a:pPr lvl="1"/>
            <a:r>
              <a:rPr lang="en-US" sz="3200" dirty="0" smtClean="0"/>
              <a:t>When caregiver has broken areas of skin</a:t>
            </a:r>
          </a:p>
          <a:p>
            <a:pPr lvl="1"/>
            <a:r>
              <a:rPr lang="en-US" sz="3200" dirty="0" smtClean="0"/>
              <a:t>When cleaning up blood spills or body fluids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2795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Personal Protective Equipment: Gloves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Do not reuse gloves</a:t>
            </a:r>
          </a:p>
          <a:p>
            <a:r>
              <a:rPr lang="en-US" sz="3600" dirty="0" smtClean="0"/>
              <a:t>Remove gloves prior to touching non-contaminated objects</a:t>
            </a:r>
          </a:p>
          <a:p>
            <a:r>
              <a:rPr lang="en-US" sz="3600" dirty="0" smtClean="0"/>
              <a:t>Remove gloves promptly after use and wash hands thoroughly</a:t>
            </a:r>
          </a:p>
          <a:p>
            <a:r>
              <a:rPr lang="en-US" sz="3600" dirty="0" smtClean="0"/>
              <a:t>Use resuscitation devices, when available, instead of direct mouth to mouth resuscitation</a:t>
            </a:r>
            <a:endParaRPr lang="en-US" sz="32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8227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Personal Protective Equipment: Glove Removal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Pinch the palm of the glove on one hand and pull glove down and off fingers</a:t>
            </a:r>
          </a:p>
          <a:p>
            <a:r>
              <a:rPr lang="en-US" sz="3600" dirty="0" smtClean="0"/>
              <a:t>Form glove into a ball and place in palm of gloved hand</a:t>
            </a:r>
          </a:p>
          <a:p>
            <a:r>
              <a:rPr lang="en-US" sz="3600" dirty="0" smtClean="0"/>
              <a:t>Insert 2 fingers of ungloved hand under inside rim of gloved hand</a:t>
            </a:r>
          </a:p>
          <a:p>
            <a:r>
              <a:rPr lang="en-US" sz="3600" dirty="0" smtClean="0"/>
              <a:t>Push glove </a:t>
            </a:r>
            <a:r>
              <a:rPr lang="en-US" sz="3600" dirty="0" err="1" smtClean="0"/>
              <a:t>insdide</a:t>
            </a:r>
            <a:r>
              <a:rPr lang="en-US" sz="3600" dirty="0" smtClean="0"/>
              <a:t> out, down over fingers and around balled up glove</a:t>
            </a:r>
          </a:p>
          <a:p>
            <a:r>
              <a:rPr lang="en-US" sz="3600" dirty="0" smtClean="0"/>
              <a:t>Grasp inside out gloves and discard into plastic </a:t>
            </a:r>
            <a:r>
              <a:rPr lang="en-US" sz="3600" dirty="0" err="1" smtClean="0"/>
              <a:t>ba</a:t>
            </a:r>
            <a:r>
              <a:rPr lang="en-US" sz="3600" dirty="0" smtClean="0"/>
              <a:t> and seal the bag</a:t>
            </a:r>
          </a:p>
          <a:p>
            <a:r>
              <a:rPr lang="en-US" sz="3600" dirty="0" smtClean="0"/>
              <a:t>Wash hands</a:t>
            </a:r>
            <a:endParaRPr lang="en-US" sz="32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3323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Personal Protective Equipment: Gowns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Wear a gown to protect skin and clothing during activities where contact with blood or body fluids is expected</a:t>
            </a:r>
          </a:p>
          <a:p>
            <a:r>
              <a:rPr lang="en-US" sz="3600" dirty="0" smtClean="0"/>
              <a:t>Do not wear the same gown for the care of more than one person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3705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Personal Protective Equipment: </a:t>
            </a:r>
            <a:br>
              <a:rPr lang="en-US" sz="4000" dirty="0" smtClean="0"/>
            </a:br>
            <a:r>
              <a:rPr lang="en-US" sz="4000" dirty="0" smtClean="0"/>
              <a:t>Mouth Nose and </a:t>
            </a:r>
            <a:r>
              <a:rPr lang="en-US" sz="4000" dirty="0"/>
              <a:t>E</a:t>
            </a:r>
            <a:r>
              <a:rPr lang="en-US" sz="4000" dirty="0" smtClean="0"/>
              <a:t>ye Protection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Wear face shields and goggles during procedures that are likely to generate splashes</a:t>
            </a:r>
            <a:r>
              <a:rPr lang="en-US" sz="3600" dirty="0"/>
              <a:t> </a:t>
            </a:r>
            <a:r>
              <a:rPr lang="en-US" sz="3600" dirty="0" smtClean="0"/>
              <a:t>or</a:t>
            </a:r>
            <a:r>
              <a:rPr lang="en-US" sz="3600" dirty="0" smtClean="0"/>
              <a:t> sprays of blood or other body fluids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4644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OSHA?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OSHA (Occupational Safety and Health </a:t>
            </a:r>
            <a:r>
              <a:rPr lang="en-US" sz="3600" dirty="0" smtClean="0"/>
              <a:t>Administration</a:t>
            </a:r>
            <a:r>
              <a:rPr lang="en-US" sz="3600" dirty="0"/>
              <a:t>) is a United States agency that was </a:t>
            </a:r>
            <a:r>
              <a:rPr lang="en-US" sz="3600" dirty="0" smtClean="0"/>
              <a:t>created </a:t>
            </a:r>
            <a:r>
              <a:rPr lang="en-US" sz="3600" dirty="0"/>
              <a:t>in 1970 </a:t>
            </a:r>
            <a:endParaRPr lang="en-US" sz="3600" dirty="0" smtClean="0"/>
          </a:p>
          <a:p>
            <a:r>
              <a:rPr lang="en-US" sz="3600" dirty="0" smtClean="0"/>
              <a:t>OSHA </a:t>
            </a:r>
            <a:r>
              <a:rPr lang="en-US" sz="3600" dirty="0"/>
              <a:t>makes rules for </a:t>
            </a:r>
            <a:r>
              <a:rPr lang="en-US" sz="3600" dirty="0" smtClean="0"/>
              <a:t>safety </a:t>
            </a:r>
            <a:r>
              <a:rPr lang="en-US" sz="3600" dirty="0"/>
              <a:t>in the workplace to prevent deaths, injuries </a:t>
            </a:r>
            <a:r>
              <a:rPr lang="en-US" sz="3600" dirty="0" smtClean="0"/>
              <a:t>and </a:t>
            </a:r>
            <a:r>
              <a:rPr lang="en-US" sz="3600" dirty="0"/>
              <a:t>illnesses related to </a:t>
            </a:r>
            <a:r>
              <a:rPr lang="en-US" sz="3600" dirty="0" smtClean="0"/>
              <a:t>work </a:t>
            </a:r>
          </a:p>
        </p:txBody>
      </p:sp>
    </p:spTree>
    <p:extLst>
      <p:ext uri="{BB962C8B-B14F-4D97-AF65-F5344CB8AC3E}">
        <p14:creationId xmlns:p14="http://schemas.microsoft.com/office/powerpoint/2010/main" val="249944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set of precautions designed to prevent </a:t>
            </a:r>
            <a:r>
              <a:rPr lang="en-US" sz="3600" dirty="0" smtClean="0"/>
              <a:t>transmission </a:t>
            </a:r>
            <a:r>
              <a:rPr lang="en-US" sz="3600" dirty="0"/>
              <a:t>of HIV, Hepatitis B virus (HBV), and other blood </a:t>
            </a:r>
            <a:r>
              <a:rPr lang="en-US" sz="3600" dirty="0" smtClean="0"/>
              <a:t>borne </a:t>
            </a:r>
            <a:r>
              <a:rPr lang="en-US" sz="3600" dirty="0"/>
              <a:t>pathogens when providing </a:t>
            </a:r>
            <a:r>
              <a:rPr lang="en-US" sz="3600" dirty="0" smtClean="0"/>
              <a:t>first aid </a:t>
            </a:r>
            <a:r>
              <a:rPr lang="en-US" sz="3600" dirty="0"/>
              <a:t>or health care. </a:t>
            </a:r>
          </a:p>
        </p:txBody>
      </p:sp>
    </p:spTree>
    <p:extLst>
      <p:ext uri="{BB962C8B-B14F-4D97-AF65-F5344CB8AC3E}">
        <p14:creationId xmlns:p14="http://schemas.microsoft.com/office/powerpoint/2010/main" val="346376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 </a:t>
            </a:r>
            <a:r>
              <a:rPr lang="en-US" sz="3600" dirty="0" smtClean="0"/>
              <a:t>standard </a:t>
            </a:r>
            <a:r>
              <a:rPr lang="en-US" sz="3600" dirty="0"/>
              <a:t>precautions, blood and </a:t>
            </a:r>
            <a:r>
              <a:rPr lang="en-US" sz="3600" dirty="0" smtClean="0"/>
              <a:t>certain </a:t>
            </a:r>
            <a:r>
              <a:rPr lang="en-US" sz="3600" dirty="0"/>
              <a:t>body fluids of all </a:t>
            </a:r>
            <a:r>
              <a:rPr lang="en-US" sz="3600" dirty="0" smtClean="0"/>
              <a:t>patients are </a:t>
            </a:r>
            <a:r>
              <a:rPr lang="en-US" sz="3600" dirty="0"/>
              <a:t>considered potentially infectious for HIV, HBV and other </a:t>
            </a:r>
            <a:r>
              <a:rPr lang="en-US" sz="3600" dirty="0" smtClean="0"/>
              <a:t>blood borne </a:t>
            </a:r>
            <a:r>
              <a:rPr lang="en-US" sz="3600" dirty="0"/>
              <a:t>pathogens</a:t>
            </a:r>
          </a:p>
        </p:txBody>
      </p:sp>
    </p:spTree>
    <p:extLst>
      <p:ext uri="{BB962C8B-B14F-4D97-AF65-F5344CB8AC3E}">
        <p14:creationId xmlns:p14="http://schemas.microsoft.com/office/powerpoint/2010/main" val="251055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practice of avoiding contact with </a:t>
            </a:r>
            <a:r>
              <a:rPr lang="en-US" sz="3600" dirty="0" smtClean="0"/>
              <a:t>bodily </a:t>
            </a:r>
            <a:r>
              <a:rPr lang="en-US" sz="3600" dirty="0"/>
              <a:t>fluids, by means of the </a:t>
            </a:r>
            <a:r>
              <a:rPr lang="en-US" sz="3600" dirty="0" smtClean="0"/>
              <a:t>wearing </a:t>
            </a:r>
            <a:r>
              <a:rPr lang="en-US" sz="3600" dirty="0"/>
              <a:t>of nonporous articles </a:t>
            </a:r>
            <a:r>
              <a:rPr lang="en-US" sz="3600" dirty="0" smtClean="0"/>
              <a:t>such as </a:t>
            </a:r>
            <a:r>
              <a:rPr lang="en-US" sz="3600" dirty="0"/>
              <a:t>gloves, goggles, and face </a:t>
            </a:r>
            <a:r>
              <a:rPr lang="en-US" sz="3600" dirty="0" smtClean="0"/>
              <a:t>shields</a:t>
            </a:r>
            <a:r>
              <a:rPr lang="en-US" sz="3600" dirty="0"/>
              <a:t>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786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Body Fluids are Considered Infectious for Blood Borne Pathogens? 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</a:t>
            </a:r>
          </a:p>
          <a:p>
            <a:r>
              <a:rPr lang="en-US" dirty="0" smtClean="0"/>
              <a:t>Semen and Vaginal Secretions</a:t>
            </a:r>
          </a:p>
          <a:p>
            <a:r>
              <a:rPr lang="en-US" dirty="0" smtClean="0"/>
              <a:t>Cerebrospinal Fluid (fluid in the spine)</a:t>
            </a:r>
          </a:p>
          <a:p>
            <a:r>
              <a:rPr lang="en-US" dirty="0" smtClean="0"/>
              <a:t>Synovial fluid (fluid in joints)</a:t>
            </a:r>
          </a:p>
          <a:p>
            <a:r>
              <a:rPr lang="en-US" dirty="0"/>
              <a:t>Pleural Fluid (found in lungs)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Peritoneal </a:t>
            </a:r>
            <a:r>
              <a:rPr lang="en-US" dirty="0"/>
              <a:t>fluid (fluid found in abdominal cavity)</a:t>
            </a:r>
          </a:p>
          <a:p>
            <a:r>
              <a:rPr lang="en-US" dirty="0"/>
              <a:t>Pericardial fluid (found in sac surrounding the heart)</a:t>
            </a:r>
          </a:p>
          <a:p>
            <a:r>
              <a:rPr lang="en-US" dirty="0"/>
              <a:t>Amniotic fluid (surround fetus during pregnancy)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Body Fluids are NOT Considered Infectious for Blood Borne Pathogens? 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Feces (stool)</a:t>
            </a:r>
          </a:p>
          <a:p>
            <a:r>
              <a:rPr lang="en-US" dirty="0" smtClean="0"/>
              <a:t>Nasal secretions</a:t>
            </a:r>
          </a:p>
          <a:p>
            <a:r>
              <a:rPr lang="en-US" dirty="0" smtClean="0"/>
              <a:t>Sweat</a:t>
            </a:r>
          </a:p>
          <a:p>
            <a:r>
              <a:rPr lang="en-US" dirty="0" smtClean="0"/>
              <a:t>Tears</a:t>
            </a:r>
          </a:p>
          <a:p>
            <a:r>
              <a:rPr lang="en-US" dirty="0" smtClean="0"/>
              <a:t>Urine</a:t>
            </a:r>
          </a:p>
          <a:p>
            <a:r>
              <a:rPr lang="en-US" dirty="0" smtClean="0"/>
              <a:t>Vomit</a:t>
            </a:r>
          </a:p>
          <a:p>
            <a:r>
              <a:rPr lang="en-US" dirty="0"/>
              <a:t>***</a:t>
            </a:r>
            <a:r>
              <a:rPr lang="en-US" b="1" u="sng" dirty="0"/>
              <a:t>EXCEPTION</a:t>
            </a:r>
            <a:r>
              <a:rPr lang="en-US" dirty="0"/>
              <a:t>  If blood is visible within </a:t>
            </a:r>
            <a:r>
              <a:rPr lang="en-US" dirty="0" smtClean="0"/>
              <a:t>one of these secretion use standard precautions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3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Standard Precautions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Every person should be treated as though they have an infectious disease</a:t>
            </a:r>
          </a:p>
          <a:p>
            <a:r>
              <a:rPr lang="en-US" sz="3600" dirty="0" smtClean="0"/>
              <a:t>Use protective barriers</a:t>
            </a:r>
          </a:p>
          <a:p>
            <a:r>
              <a:rPr lang="en-US" sz="3600" dirty="0" smtClean="0"/>
              <a:t>Prope</a:t>
            </a:r>
            <a:r>
              <a:rPr lang="en-US" sz="3600" dirty="0" smtClean="0"/>
              <a:t>r </a:t>
            </a:r>
            <a:r>
              <a:rPr lang="en-US" sz="3600" dirty="0" err="1" smtClean="0"/>
              <a:t>handwashing</a:t>
            </a:r>
            <a:endParaRPr lang="en-US" sz="3600" dirty="0" smtClean="0"/>
          </a:p>
          <a:p>
            <a:r>
              <a:rPr lang="en-US" sz="3600" dirty="0" smtClean="0"/>
              <a:t>Appropriately </a:t>
            </a:r>
            <a:r>
              <a:rPr lang="en-US" sz="3600" dirty="0" err="1" smtClean="0"/>
              <a:t>disose</a:t>
            </a:r>
            <a:r>
              <a:rPr lang="en-US" sz="3600" dirty="0" smtClean="0"/>
              <a:t> of hazardous waste</a:t>
            </a:r>
          </a:p>
          <a:p>
            <a:r>
              <a:rPr lang="en-US" sz="3600" dirty="0" smtClean="0"/>
              <a:t>Proper cleaning of contaminated areas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432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are OSHA’s Standard Precautions?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Wear </a:t>
            </a:r>
            <a:r>
              <a:rPr lang="en-US" sz="3000" b="1" u="sng" dirty="0" smtClean="0">
                <a:solidFill>
                  <a:schemeClr val="tx2"/>
                </a:solidFill>
              </a:rPr>
              <a:t>vinyl </a:t>
            </a:r>
            <a:r>
              <a:rPr lang="en-US" sz="3000" dirty="0" smtClean="0">
                <a:solidFill>
                  <a:schemeClr val="tx2"/>
                </a:solidFill>
              </a:rPr>
              <a:t>or </a:t>
            </a:r>
            <a:r>
              <a:rPr lang="en-US" sz="3000" b="1" u="sng" dirty="0" smtClean="0">
                <a:solidFill>
                  <a:schemeClr val="tx2"/>
                </a:solidFill>
              </a:rPr>
              <a:t>latex</a:t>
            </a:r>
            <a:r>
              <a:rPr lang="en-US" sz="3000" dirty="0" smtClean="0">
                <a:solidFill>
                  <a:schemeClr val="tx2"/>
                </a:solidFill>
              </a:rPr>
              <a:t> gloves whenever touching </a:t>
            </a:r>
            <a:r>
              <a:rPr lang="en-US" sz="3000" b="1" u="sng" dirty="0" smtClean="0">
                <a:solidFill>
                  <a:schemeClr val="tx2"/>
                </a:solidFill>
              </a:rPr>
              <a:t>bio hazardous </a:t>
            </a:r>
            <a:r>
              <a:rPr lang="en-US" sz="3000" dirty="0" smtClean="0">
                <a:solidFill>
                  <a:schemeClr val="tx2"/>
                </a:solidFill>
              </a:rPr>
              <a:t>material such as open </a:t>
            </a:r>
            <a:r>
              <a:rPr lang="en-US" sz="3000" b="1" u="sng" dirty="0" smtClean="0">
                <a:solidFill>
                  <a:schemeClr val="tx2"/>
                </a:solidFill>
              </a:rPr>
              <a:t>skin</a:t>
            </a:r>
            <a:r>
              <a:rPr lang="en-US" sz="3000" dirty="0" smtClean="0">
                <a:solidFill>
                  <a:schemeClr val="tx2"/>
                </a:solidFill>
              </a:rPr>
              <a:t>, </a:t>
            </a:r>
            <a:r>
              <a:rPr lang="en-US" sz="3000" b="1" u="sng" dirty="0" smtClean="0">
                <a:solidFill>
                  <a:schemeClr val="tx2"/>
                </a:solidFill>
              </a:rPr>
              <a:t>blood</a:t>
            </a:r>
            <a:r>
              <a:rPr lang="en-US" sz="3000" dirty="0" smtClean="0">
                <a:solidFill>
                  <a:schemeClr val="tx2"/>
                </a:solidFill>
              </a:rPr>
              <a:t>, body </a:t>
            </a:r>
            <a:r>
              <a:rPr lang="en-US" sz="3000" b="1" u="sng" dirty="0" smtClean="0">
                <a:solidFill>
                  <a:schemeClr val="tx2"/>
                </a:solidFill>
              </a:rPr>
              <a:t>fluids</a:t>
            </a:r>
            <a:r>
              <a:rPr lang="en-US" sz="3000" dirty="0" smtClean="0">
                <a:solidFill>
                  <a:schemeClr val="tx2"/>
                </a:solidFill>
              </a:rPr>
              <a:t>, or mucus </a:t>
            </a:r>
            <a:r>
              <a:rPr lang="en-US" sz="3000" b="1" u="sng" dirty="0" smtClean="0">
                <a:solidFill>
                  <a:schemeClr val="tx2"/>
                </a:solidFill>
              </a:rPr>
              <a:t>membranes</a:t>
            </a:r>
            <a:r>
              <a:rPr lang="en-US" sz="3000" dirty="0" smtClean="0">
                <a:solidFill>
                  <a:schemeClr val="tx2"/>
                </a:solidFill>
              </a:rPr>
              <a:t>.  Do not reuse </a:t>
            </a:r>
            <a:r>
              <a:rPr lang="en-US" sz="3000" b="1" u="sng" dirty="0" smtClean="0">
                <a:solidFill>
                  <a:schemeClr val="tx2"/>
                </a:solidFill>
              </a:rPr>
              <a:t>gloves</a:t>
            </a:r>
            <a:r>
              <a:rPr lang="en-US" sz="3000" dirty="0" smtClean="0">
                <a:solidFill>
                  <a:schemeClr val="tx2"/>
                </a:solidFill>
              </a:rPr>
              <a:t>.</a:t>
            </a:r>
          </a:p>
          <a:p>
            <a:pPr marL="274320" lvl="1" indent="-274320"/>
            <a:endParaRPr lang="en-US" sz="1800" dirty="0" smtClean="0">
              <a:solidFill>
                <a:schemeClr val="tx2"/>
              </a:solidFill>
            </a:endParaRPr>
          </a:p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Wash </a:t>
            </a:r>
            <a:r>
              <a:rPr lang="en-US" sz="3000" dirty="0">
                <a:solidFill>
                  <a:schemeClr val="tx2"/>
                </a:solidFill>
              </a:rPr>
              <a:t>hands with </a:t>
            </a:r>
            <a:r>
              <a:rPr lang="en-US" sz="3000" b="1" u="sng" dirty="0">
                <a:solidFill>
                  <a:schemeClr val="tx2"/>
                </a:solidFill>
              </a:rPr>
              <a:t>soap</a:t>
            </a:r>
            <a:r>
              <a:rPr lang="en-US" sz="3000" dirty="0">
                <a:solidFill>
                  <a:schemeClr val="tx2"/>
                </a:solidFill>
              </a:rPr>
              <a:t> and </a:t>
            </a:r>
            <a:r>
              <a:rPr lang="en-US" sz="3000" b="1" u="sng" dirty="0">
                <a:solidFill>
                  <a:schemeClr val="tx2"/>
                </a:solidFill>
              </a:rPr>
              <a:t>hot water </a:t>
            </a:r>
            <a:r>
              <a:rPr lang="en-US" sz="3000" dirty="0">
                <a:solidFill>
                  <a:schemeClr val="tx2"/>
                </a:solidFill>
              </a:rPr>
              <a:t>immediately after they have been exposed to </a:t>
            </a:r>
            <a:r>
              <a:rPr lang="en-US" sz="3000" b="1" u="sng" dirty="0">
                <a:solidFill>
                  <a:schemeClr val="tx2"/>
                </a:solidFill>
              </a:rPr>
              <a:t>blood</a:t>
            </a:r>
            <a:r>
              <a:rPr lang="en-US" sz="3000" dirty="0">
                <a:solidFill>
                  <a:schemeClr val="tx2"/>
                </a:solidFill>
              </a:rPr>
              <a:t> or body fluids, even if </a:t>
            </a:r>
            <a:r>
              <a:rPr lang="en-US" sz="3000" b="1" u="sng" dirty="0">
                <a:solidFill>
                  <a:schemeClr val="tx2"/>
                </a:solidFill>
              </a:rPr>
              <a:t>gloves </a:t>
            </a:r>
            <a:r>
              <a:rPr lang="en-US" sz="3000" dirty="0">
                <a:solidFill>
                  <a:schemeClr val="tx2"/>
                </a:solidFill>
              </a:rPr>
              <a:t>are </a:t>
            </a:r>
            <a:r>
              <a:rPr lang="en-US" sz="3000" dirty="0" smtClean="0">
                <a:solidFill>
                  <a:schemeClr val="tx2"/>
                </a:solidFill>
              </a:rPr>
              <a:t>worn.</a:t>
            </a:r>
          </a:p>
          <a:p>
            <a:pPr marL="274320" lvl="1" indent="-274320"/>
            <a:endParaRPr lang="en-US" sz="1600" dirty="0">
              <a:solidFill>
                <a:schemeClr val="tx2"/>
              </a:solidFill>
            </a:endParaRPr>
          </a:p>
          <a:p>
            <a:pPr marL="274320" lvl="1" indent="-274320"/>
            <a:r>
              <a:rPr lang="en-US" sz="3000" dirty="0" smtClean="0">
                <a:solidFill>
                  <a:schemeClr val="tx2"/>
                </a:solidFill>
              </a:rPr>
              <a:t>All </a:t>
            </a:r>
            <a:r>
              <a:rPr lang="en-US" sz="3000" dirty="0">
                <a:solidFill>
                  <a:schemeClr val="tx2"/>
                </a:solidFill>
              </a:rPr>
              <a:t>surfaces must be thoroughly </a:t>
            </a:r>
            <a:r>
              <a:rPr lang="en-US" sz="3000" b="1" u="sng" dirty="0">
                <a:solidFill>
                  <a:schemeClr val="tx2"/>
                </a:solidFill>
              </a:rPr>
              <a:t>washed</a:t>
            </a:r>
            <a:r>
              <a:rPr lang="en-US" sz="3000" dirty="0">
                <a:solidFill>
                  <a:schemeClr val="tx2"/>
                </a:solidFill>
              </a:rPr>
              <a:t> after being soiled with blood or body fluid.  Use a </a:t>
            </a:r>
            <a:r>
              <a:rPr lang="en-US" sz="3000" b="1" u="sng" dirty="0">
                <a:solidFill>
                  <a:schemeClr val="tx2"/>
                </a:solidFill>
              </a:rPr>
              <a:t>10 percent </a:t>
            </a:r>
            <a:r>
              <a:rPr lang="en-US" sz="3000" dirty="0">
                <a:solidFill>
                  <a:schemeClr val="tx2"/>
                </a:solidFill>
              </a:rPr>
              <a:t>household bleach solution or a commercially available disinfectant.</a:t>
            </a:r>
          </a:p>
          <a:p>
            <a:pPr marL="274320" lvl="1" indent="-27432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92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174</TotalTime>
  <Words>753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Thatch</vt:lpstr>
      <vt:lpstr>OSHA’s Standard Precautions</vt:lpstr>
      <vt:lpstr>What is OSHA?</vt:lpstr>
      <vt:lpstr>What are standard precautions?</vt:lpstr>
      <vt:lpstr>What are standard precautions?</vt:lpstr>
      <vt:lpstr>What are standard precautions?</vt:lpstr>
      <vt:lpstr>What Body Fluids are Considered Infectious for Blood Borne Pathogens? </vt:lpstr>
      <vt:lpstr>What Body Fluids are NOT Considered Infectious for Blood Borne Pathogens? </vt:lpstr>
      <vt:lpstr>Standard Precautions</vt:lpstr>
      <vt:lpstr>What are OSHA’s Standard Precautions?</vt:lpstr>
      <vt:lpstr>What are OSHA’s Standard Precautions?</vt:lpstr>
      <vt:lpstr>What are OSHA’s Standard Precautions?</vt:lpstr>
      <vt:lpstr>What are OSHA’s Standard Precautions?</vt:lpstr>
      <vt:lpstr>Personal Protective Equipment: Gloves</vt:lpstr>
      <vt:lpstr>Personal Protective Equipment: Gloves</vt:lpstr>
      <vt:lpstr>Personal Protective Equipment: Glove Removal</vt:lpstr>
      <vt:lpstr>Personal Protective Equipment: Gowns</vt:lpstr>
      <vt:lpstr>Personal Protective Equipment:  Mouth Nose and Eye Protection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Illness Prevention</dc:title>
  <dc:creator>Stacey</dc:creator>
  <cp:lastModifiedBy>Stacey</cp:lastModifiedBy>
  <cp:revision>16</cp:revision>
  <dcterms:created xsi:type="dcterms:W3CDTF">2014-08-23T15:32:24Z</dcterms:created>
  <dcterms:modified xsi:type="dcterms:W3CDTF">2014-08-23T18:27:51Z</dcterms:modified>
</cp:coreProperties>
</file>