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92" r:id="rId3"/>
    <p:sldId id="293" r:id="rId4"/>
    <p:sldId id="294" r:id="rId5"/>
    <p:sldId id="295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7A3D26E-6348-49E4-A2EE-A924C1C8432B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2C3004C-46BA-4954-AB4B-BFF8A2E3878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All About Blood Borne Pathogens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64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Hepatitis B </a:t>
            </a:r>
            <a:r>
              <a:rPr lang="en-US" sz="4000" dirty="0" smtClean="0"/>
              <a:t>: How can you prevent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Utilize OSHA’s standard precautions</a:t>
            </a:r>
          </a:p>
        </p:txBody>
      </p:sp>
    </p:spTree>
    <p:extLst>
      <p:ext uri="{BB962C8B-B14F-4D97-AF65-F5344CB8AC3E}">
        <p14:creationId xmlns:p14="http://schemas.microsoft.com/office/powerpoint/2010/main" val="831178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Hepatitis C</a:t>
            </a:r>
            <a:r>
              <a:rPr lang="en-US" sz="4000" dirty="0" smtClean="0"/>
              <a:t>: What is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Viral disease that leads to swelling of the liver due to infection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99193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Hepatitis C</a:t>
            </a:r>
            <a:r>
              <a:rPr lang="en-US" sz="4000" dirty="0" smtClean="0"/>
              <a:t>: Symptoms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Pain in the right upper abdomen</a:t>
            </a:r>
          </a:p>
          <a:p>
            <a:r>
              <a:rPr lang="en-US" dirty="0"/>
              <a:t>Abdominal swelling</a:t>
            </a:r>
          </a:p>
          <a:p>
            <a:r>
              <a:rPr lang="en-US" dirty="0"/>
              <a:t>Clay-colored or pale stools</a:t>
            </a:r>
          </a:p>
          <a:p>
            <a:r>
              <a:rPr lang="en-US" dirty="0"/>
              <a:t>Dark urine</a:t>
            </a:r>
          </a:p>
          <a:p>
            <a:r>
              <a:rPr lang="en-US" dirty="0"/>
              <a:t>Fatigue</a:t>
            </a:r>
          </a:p>
          <a:p>
            <a:r>
              <a:rPr lang="en-US" dirty="0"/>
              <a:t>Fever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Itching</a:t>
            </a:r>
          </a:p>
          <a:p>
            <a:r>
              <a:rPr lang="en-US" dirty="0"/>
              <a:t>Jaundice</a:t>
            </a:r>
          </a:p>
          <a:p>
            <a:r>
              <a:rPr lang="en-US" dirty="0"/>
              <a:t>Loss of appetite</a:t>
            </a:r>
          </a:p>
          <a:p>
            <a:r>
              <a:rPr lang="en-US" dirty="0"/>
              <a:t>Nausea and vomiting</a:t>
            </a:r>
          </a:p>
          <a:p>
            <a:r>
              <a:rPr lang="en-US" dirty="0"/>
              <a:t>Long term </a:t>
            </a:r>
            <a:r>
              <a:rPr lang="en-US" dirty="0" smtClean="0"/>
              <a:t>Hepatitis C can </a:t>
            </a:r>
            <a:r>
              <a:rPr lang="en-US" dirty="0"/>
              <a:t>lead to cirrhosis and liver cancer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46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Hepatitis C</a:t>
            </a:r>
            <a:r>
              <a:rPr lang="en-US" sz="4000" dirty="0" smtClean="0"/>
              <a:t>: How do you get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See question 44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5185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Hepatitis C</a:t>
            </a:r>
            <a:r>
              <a:rPr lang="en-US" sz="4000" dirty="0" smtClean="0"/>
              <a:t>: How is it treated?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3600" dirty="0"/>
              <a:t>Blood tests are used to check for Hepatitis C</a:t>
            </a:r>
          </a:p>
          <a:p>
            <a:r>
              <a:rPr lang="en-US" sz="3600" dirty="0"/>
              <a:t>Antiviral drugs</a:t>
            </a:r>
          </a:p>
          <a:p>
            <a:r>
              <a:rPr lang="en-US" sz="3600" dirty="0"/>
              <a:t>If cirrhosis or liver cancer develops a liver transplant may be recommended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623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Hepatitis C</a:t>
            </a:r>
            <a:r>
              <a:rPr lang="en-US" sz="4000" dirty="0" smtClean="0"/>
              <a:t>: How can you prevent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Utilize OSHA’s standard precautions</a:t>
            </a:r>
          </a:p>
        </p:txBody>
      </p:sp>
    </p:spTree>
    <p:extLst>
      <p:ext uri="{BB962C8B-B14F-4D97-AF65-F5344CB8AC3E}">
        <p14:creationId xmlns:p14="http://schemas.microsoft.com/office/powerpoint/2010/main" val="3032873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Human Immunodeficiency </a:t>
            </a:r>
            <a:r>
              <a:rPr lang="en-US" sz="4000" dirty="0" smtClean="0"/>
              <a:t>Virus (HIV): What is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Virus that attacks the immune system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66340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Human Immunodeficiency Virus (HIV): </a:t>
            </a:r>
            <a:r>
              <a:rPr lang="en-US" sz="4000" dirty="0" smtClean="0"/>
              <a:t>Symptoms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Fever</a:t>
            </a:r>
          </a:p>
          <a:p>
            <a:r>
              <a:rPr lang="en-US" sz="3000" dirty="0"/>
              <a:t>Sore Throat</a:t>
            </a:r>
          </a:p>
          <a:p>
            <a:r>
              <a:rPr lang="en-US" sz="3000" dirty="0"/>
              <a:t>Headache</a:t>
            </a:r>
          </a:p>
          <a:p>
            <a:r>
              <a:rPr lang="en-US" sz="3000" dirty="0"/>
              <a:t>Muscle aches and joint pain</a:t>
            </a:r>
          </a:p>
          <a:p>
            <a:r>
              <a:rPr lang="en-US" sz="3000" dirty="0"/>
              <a:t>Swollen glands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Skin Rash</a:t>
            </a:r>
          </a:p>
          <a:p>
            <a:r>
              <a:rPr lang="en-US" sz="3000" dirty="0"/>
              <a:t>Extreme tiredness</a:t>
            </a:r>
          </a:p>
          <a:p>
            <a:r>
              <a:rPr lang="en-US" sz="3000" dirty="0"/>
              <a:t>Weight loss</a:t>
            </a:r>
          </a:p>
          <a:p>
            <a:r>
              <a:rPr lang="en-US" sz="3000" dirty="0"/>
              <a:t>Night </a:t>
            </a:r>
            <a:r>
              <a:rPr lang="en-US" sz="3000" dirty="0" smtClean="0"/>
              <a:t>sweats</a:t>
            </a:r>
          </a:p>
          <a:p>
            <a:r>
              <a:rPr lang="en-US" sz="3000" dirty="0"/>
              <a:t>**People may mistake the symptoms for the flu or mono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080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Human Immunodeficiency Virus (HIV):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How do you get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See question 44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6793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Human Immunodeficiency Virus (HIV):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How is it treated?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Blood and saliva tests are used to check for HIV</a:t>
            </a:r>
          </a:p>
          <a:p>
            <a:r>
              <a:rPr lang="en-US" sz="3600" dirty="0"/>
              <a:t>There is no cure for HIV, but treatment can keep virus levels low and help maintain the immune system.</a:t>
            </a:r>
          </a:p>
          <a:p>
            <a:r>
              <a:rPr lang="en-US" sz="3600" dirty="0"/>
              <a:t>The drugs used to treat HIV can cost up to $15,000 per year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948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blood borne pathogens?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Infectious microorganisms in human blood that can cause disease in humans</a:t>
            </a:r>
          </a:p>
        </p:txBody>
      </p:sp>
    </p:spTree>
    <p:extLst>
      <p:ext uri="{BB962C8B-B14F-4D97-AF65-F5344CB8AC3E}">
        <p14:creationId xmlns:p14="http://schemas.microsoft.com/office/powerpoint/2010/main" val="2499445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Human Immunodeficiency Virus (HIV):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How can you prevent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Utilize OSHA’s standard precautions</a:t>
            </a:r>
          </a:p>
        </p:txBody>
      </p:sp>
    </p:spTree>
    <p:extLst>
      <p:ext uri="{BB962C8B-B14F-4D97-AF65-F5344CB8AC3E}">
        <p14:creationId xmlns:p14="http://schemas.microsoft.com/office/powerpoint/2010/main" val="3195237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What are the three most common blood borne pathogens?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Hepatitis B</a:t>
            </a:r>
          </a:p>
          <a:p>
            <a:r>
              <a:rPr lang="en-US" sz="3600" dirty="0" smtClean="0"/>
              <a:t>Hepatitis C</a:t>
            </a:r>
          </a:p>
          <a:p>
            <a:r>
              <a:rPr lang="en-US" sz="3600" dirty="0" smtClean="0"/>
              <a:t>Human Immunodeficiency Virus (HIV)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7272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Who is at risk for exposure to blood borne pathogens?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First Aid Providers</a:t>
            </a:r>
          </a:p>
          <a:p>
            <a:r>
              <a:rPr lang="en-US" sz="3600" dirty="0" smtClean="0"/>
              <a:t>Nurses</a:t>
            </a:r>
          </a:p>
          <a:p>
            <a:r>
              <a:rPr lang="en-US" sz="3600" dirty="0" smtClean="0"/>
              <a:t>Doctors</a:t>
            </a:r>
          </a:p>
          <a:p>
            <a:r>
              <a:rPr lang="en-US" sz="3600" dirty="0" smtClean="0"/>
              <a:t>Physical Therapists</a:t>
            </a:r>
          </a:p>
          <a:p>
            <a:r>
              <a:rPr lang="en-US" sz="3600" dirty="0" smtClean="0"/>
              <a:t>Fitness Professionals</a:t>
            </a:r>
          </a:p>
          <a:p>
            <a:r>
              <a:rPr lang="en-US" sz="3600" dirty="0" smtClean="0"/>
              <a:t>Athletic Trainers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4061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can someone become infected with a blood borne pathogen?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1" indent="-274320"/>
            <a:r>
              <a:rPr lang="en-US" sz="3600" dirty="0" smtClean="0">
                <a:solidFill>
                  <a:schemeClr val="tx2"/>
                </a:solidFill>
              </a:rPr>
              <a:t>Being </a:t>
            </a:r>
            <a:r>
              <a:rPr lang="en-US" sz="3600" dirty="0">
                <a:solidFill>
                  <a:schemeClr val="tx2"/>
                </a:solidFill>
              </a:rPr>
              <a:t>stuck by a needle or other sharp object that has touched blood or bodily fluids of another </a:t>
            </a:r>
            <a:r>
              <a:rPr lang="en-US" sz="3600" dirty="0" smtClean="0">
                <a:solidFill>
                  <a:schemeClr val="tx2"/>
                </a:solidFill>
              </a:rPr>
              <a:t>person</a:t>
            </a:r>
          </a:p>
          <a:p>
            <a:pPr marL="274320" lvl="1" indent="-274320"/>
            <a:r>
              <a:rPr lang="en-US" sz="3600" dirty="0">
                <a:solidFill>
                  <a:schemeClr val="tx2"/>
                </a:solidFill>
              </a:rPr>
              <a:t>If blood or bodily fluids touch mucous membranes or an open sore or cut</a:t>
            </a:r>
          </a:p>
          <a:p>
            <a:pPr marL="274320" lvl="1" indent="-274320"/>
            <a:r>
              <a:rPr lang="en-US" sz="3600" dirty="0">
                <a:solidFill>
                  <a:schemeClr val="tx2"/>
                </a:solidFill>
              </a:rPr>
              <a:t>Passed from person to person through semen, vaginal secretions, synovial fluid, </a:t>
            </a:r>
            <a:r>
              <a:rPr lang="en-US" sz="3600" dirty="0" smtClean="0">
                <a:solidFill>
                  <a:schemeClr val="tx2"/>
                </a:solidFill>
              </a:rPr>
              <a:t>saliva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253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Hepatitis B: What is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Irritation and swelling of the liver due to infection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608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Hepatitis B </a:t>
            </a:r>
            <a:r>
              <a:rPr lang="en-US" sz="4000" dirty="0" smtClean="0"/>
              <a:t>: Symptoms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/>
              <a:t>Appetite loss</a:t>
            </a:r>
          </a:p>
          <a:p>
            <a:r>
              <a:rPr lang="en-US" sz="4000" dirty="0"/>
              <a:t>Fatigue</a:t>
            </a:r>
          </a:p>
          <a:p>
            <a:r>
              <a:rPr lang="en-US" sz="4000" dirty="0"/>
              <a:t>Low fever</a:t>
            </a:r>
          </a:p>
          <a:p>
            <a:r>
              <a:rPr lang="en-US" sz="4000" dirty="0"/>
              <a:t>Muscle and joint aches</a:t>
            </a:r>
          </a:p>
          <a:p>
            <a:r>
              <a:rPr lang="en-US" sz="4000" dirty="0"/>
              <a:t>Nausea and vomiting</a:t>
            </a:r>
          </a:p>
          <a:p>
            <a:r>
              <a:rPr lang="en-US" sz="4000" dirty="0"/>
              <a:t>Yellow skin and dark urine</a:t>
            </a:r>
          </a:p>
          <a:p>
            <a:endParaRPr lang="en-US" sz="3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500" dirty="0" smtClean="0"/>
              <a:t>Symptoms may not appear for up to 6 months</a:t>
            </a:r>
          </a:p>
          <a:p>
            <a:r>
              <a:rPr lang="en-US" sz="3500" dirty="0"/>
              <a:t>Symptoms should go away in a few weeks to months if your body is able to fight off the infection</a:t>
            </a:r>
          </a:p>
          <a:p>
            <a:r>
              <a:rPr lang="en-US" sz="3500" dirty="0"/>
              <a:t>If severe can lead to liver damage</a:t>
            </a:r>
            <a:endParaRPr lang="en-US" sz="3500" dirty="0" smtClean="0"/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894863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Hepatitis B </a:t>
            </a:r>
            <a:r>
              <a:rPr lang="en-US" sz="4000" dirty="0" smtClean="0"/>
              <a:t>: How do you get it?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-274320"/>
            <a:r>
              <a:rPr lang="en-US" sz="3600" dirty="0" smtClean="0">
                <a:solidFill>
                  <a:schemeClr val="tx2"/>
                </a:solidFill>
              </a:rPr>
              <a:t>See question 44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530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Hepatitis B </a:t>
            </a:r>
            <a:r>
              <a:rPr lang="en-US" sz="4000" dirty="0" smtClean="0"/>
              <a:t>: How is it treated?</a:t>
            </a:r>
            <a:endParaRPr lang="en-US" sz="40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Unless severe no treatment is needed </a:t>
            </a:r>
          </a:p>
          <a:p>
            <a:r>
              <a:rPr lang="en-US" sz="3600" dirty="0"/>
              <a:t>Liver and bodily functions are monitored through blood tests</a:t>
            </a:r>
          </a:p>
          <a:p>
            <a:r>
              <a:rPr lang="en-US" sz="3600" dirty="0"/>
              <a:t>If conditions worsen anti-viral drugs may be prescribed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5470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89</TotalTime>
  <Words>489</Words>
  <Application>Microsoft Office PowerPoint</Application>
  <PresentationFormat>On-screen Show (4:3)</PresentationFormat>
  <Paragraphs>81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Thatch</vt:lpstr>
      <vt:lpstr>All About Blood Borne Pathogens</vt:lpstr>
      <vt:lpstr>What are blood borne pathogens?</vt:lpstr>
      <vt:lpstr>What are the three most common blood borne pathogens?</vt:lpstr>
      <vt:lpstr>Who is at risk for exposure to blood borne pathogens?</vt:lpstr>
      <vt:lpstr>How can someone become infected with a blood borne pathogen?</vt:lpstr>
      <vt:lpstr>Hepatitis B: What is it?</vt:lpstr>
      <vt:lpstr>Hepatitis B : Symptoms</vt:lpstr>
      <vt:lpstr>Hepatitis B : How do you get it?</vt:lpstr>
      <vt:lpstr>Hepatitis B : How is it treated?</vt:lpstr>
      <vt:lpstr>Hepatitis B : How can you prevent it?</vt:lpstr>
      <vt:lpstr>Hepatitis C: What is it?</vt:lpstr>
      <vt:lpstr>Hepatitis C: Symptoms</vt:lpstr>
      <vt:lpstr>Hepatitis C: How do you get it?</vt:lpstr>
      <vt:lpstr>Hepatitis C: How is it treated?</vt:lpstr>
      <vt:lpstr>Hepatitis C: How can you prevent it?</vt:lpstr>
      <vt:lpstr>Human Immunodeficiency Virus (HIV): What is it?</vt:lpstr>
      <vt:lpstr>Human Immunodeficiency Virus (HIV): Symptoms</vt:lpstr>
      <vt:lpstr>Human Immunodeficiency Virus (HIV): How do you get it?</vt:lpstr>
      <vt:lpstr>Human Immunodeficiency Virus (HIV): How is it treated?</vt:lpstr>
      <vt:lpstr>Human Immunodeficiency Virus (HIV): How can you prevent it?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Illness Prevention</dc:title>
  <dc:creator>Stacey</dc:creator>
  <cp:lastModifiedBy>Stacey</cp:lastModifiedBy>
  <cp:revision>10</cp:revision>
  <dcterms:created xsi:type="dcterms:W3CDTF">2014-08-23T15:32:24Z</dcterms:created>
  <dcterms:modified xsi:type="dcterms:W3CDTF">2014-08-23T17:02:16Z</dcterms:modified>
</cp:coreProperties>
</file>