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1" r:id="rId14"/>
    <p:sldId id="282" r:id="rId15"/>
    <p:sldId id="259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A3D26E-6348-49E4-A2EE-A924C1C8432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Injury Prevention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How to Demonstrate Exercises to Clients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When demonstrating a new exercise to a client the personal trainer should begin with how to </a:t>
            </a:r>
            <a:r>
              <a:rPr lang="en-US" sz="3600" b="1" u="sng" dirty="0"/>
              <a:t>establish a starting position.</a:t>
            </a:r>
            <a:r>
              <a:rPr lang="en-US" sz="3600" dirty="0"/>
              <a:t> </a:t>
            </a:r>
            <a:endParaRPr lang="en-US" sz="3600" dirty="0" smtClean="0"/>
          </a:p>
          <a:p>
            <a:pPr lvl="0"/>
            <a:endParaRPr lang="en-US" sz="1500" dirty="0"/>
          </a:p>
          <a:p>
            <a:pPr lvl="0"/>
            <a:r>
              <a:rPr lang="en-US" sz="3600" dirty="0" smtClean="0"/>
              <a:t>From </a:t>
            </a:r>
            <a:r>
              <a:rPr lang="en-US" sz="3600" dirty="0"/>
              <a:t>this position, the client is able to maintain </a:t>
            </a:r>
            <a:r>
              <a:rPr lang="en-US" sz="3600" b="1" u="sng" dirty="0"/>
              <a:t>correct body alignment</a:t>
            </a:r>
            <a:r>
              <a:rPr lang="en-US" sz="3600" dirty="0"/>
              <a:t> throughout the exercise, thereby placing stress only on the </a:t>
            </a:r>
            <a:r>
              <a:rPr lang="en-US" sz="3600" b="1" u="sng" dirty="0"/>
              <a:t>targeted muscles</a:t>
            </a:r>
            <a:r>
              <a:rPr lang="en-US" sz="3600" dirty="0"/>
              <a:t>.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82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Explain Starting Position for the following exercises: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Standing</a:t>
            </a:r>
          </a:p>
          <a:p>
            <a:pPr lvl="1"/>
            <a:r>
              <a:rPr lang="en-US" sz="3000" b="1" dirty="0"/>
              <a:t>Client’s feet at or between hip width and shoulder width apart with feet flat on the floor</a:t>
            </a:r>
            <a:endParaRPr lang="en-US" sz="30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r="50000"/>
          <a:stretch/>
        </p:blipFill>
        <p:spPr bwMode="auto">
          <a:xfrm>
            <a:off x="3428999" y="3352800"/>
            <a:ext cx="1985961" cy="31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Explain Starting Position for the following exercises: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/>
            <a:r>
              <a:rPr lang="en-US" sz="3600" b="1" u="sng" dirty="0" smtClean="0">
                <a:solidFill>
                  <a:schemeClr val="tx2"/>
                </a:solidFill>
              </a:rPr>
              <a:t>Supine </a:t>
            </a:r>
            <a:r>
              <a:rPr lang="en-US" sz="3600" b="1" u="sng" dirty="0">
                <a:solidFill>
                  <a:schemeClr val="tx2"/>
                </a:solidFill>
              </a:rPr>
              <a:t>exercises (lying on back):</a:t>
            </a:r>
          </a:p>
          <a:p>
            <a:pPr lvl="1"/>
            <a:r>
              <a:rPr lang="en-US" sz="3000" b="1" dirty="0"/>
              <a:t>Both feet are on the floor and the back of the head, upper back and rear shoulders, lower back and buttocks are supported by bench.</a:t>
            </a:r>
            <a:endParaRPr lang="en-US" sz="30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048000" cy="22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0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Explain Starting Position for the following exercises: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lvl="1" indent="-274320"/>
            <a:r>
              <a:rPr lang="en-US" sz="3600" b="1" u="sng" dirty="0" smtClean="0">
                <a:solidFill>
                  <a:schemeClr val="tx2"/>
                </a:solidFill>
              </a:rPr>
              <a:t>This:</a:t>
            </a:r>
            <a:endParaRPr lang="en-US" sz="3600" b="1" u="sng" dirty="0">
              <a:solidFill>
                <a:schemeClr val="tx2"/>
              </a:solidFill>
            </a:endParaRPr>
          </a:p>
          <a:p>
            <a:endParaRPr lang="en-US" sz="3600" b="1" u="sng" dirty="0" smtClean="0"/>
          </a:p>
          <a:p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lvl="1" indent="-274320"/>
            <a:r>
              <a:rPr lang="en-US" sz="3600" b="1" u="sng" dirty="0" smtClean="0">
                <a:solidFill>
                  <a:schemeClr val="tx2"/>
                </a:solidFill>
              </a:rPr>
              <a:t>Not That:</a:t>
            </a:r>
            <a:endParaRPr lang="en-US" sz="3600" b="1" u="sng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2971800" cy="222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/>
          <a:stretch/>
        </p:blipFill>
        <p:spPr bwMode="auto">
          <a:xfrm>
            <a:off x="413657" y="2514600"/>
            <a:ext cx="3142219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Explain Starting Position for the following exercises: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/>
            <a:r>
              <a:rPr lang="en-US" sz="3600" b="1" u="sng" dirty="0" smtClean="0">
                <a:solidFill>
                  <a:schemeClr val="tx2"/>
                </a:solidFill>
              </a:rPr>
              <a:t>Seated exercises:</a:t>
            </a:r>
            <a:endParaRPr lang="en-US" sz="3600" b="1" u="sng" dirty="0">
              <a:solidFill>
                <a:schemeClr val="tx2"/>
              </a:solidFill>
            </a:endParaRPr>
          </a:p>
          <a:p>
            <a:pPr lvl="1"/>
            <a:r>
              <a:rPr lang="en-US" sz="3000" b="1" dirty="0"/>
              <a:t>Both feet in contact with the ground, sitting tall with abdominals engaged and shoulders relaxed</a:t>
            </a:r>
            <a:endParaRPr lang="en-US" sz="30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" y="3799114"/>
            <a:ext cx="2270146" cy="25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86089" y="3783378"/>
            <a:ext cx="2114089" cy="26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248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is it Important to Remind Client’s to Breathe?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people tend to hold their breath when they work out, when exercising muscles require more oxygen.  </a:t>
            </a:r>
            <a:endParaRPr lang="en-US" sz="3600" dirty="0" smtClean="0"/>
          </a:p>
          <a:p>
            <a:endParaRPr lang="en-US" sz="1500" dirty="0" smtClean="0"/>
          </a:p>
          <a:p>
            <a:r>
              <a:rPr lang="en-US" sz="3600" dirty="0" smtClean="0"/>
              <a:t>Failing </a:t>
            </a:r>
            <a:r>
              <a:rPr lang="en-US" sz="3600" dirty="0"/>
              <a:t>to breathe can lead to dizziness and could even lead to the client passing </a:t>
            </a:r>
            <a:r>
              <a:rPr lang="en-US" sz="3600" dirty="0" smtClean="0"/>
              <a:t>out.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5622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When Should a Personal Trainer Tell a Client to Breathe?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Breathe out during the hardest part of the exercise and breathe in during the easiest part of the exercise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199" y="3429000"/>
            <a:ext cx="3048001" cy="3006141"/>
            <a:chOff x="838199" y="3429000"/>
            <a:chExt cx="3048001" cy="300614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34290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4" t="10396" r="11620" b="50000"/>
            <a:stretch/>
          </p:blipFill>
          <p:spPr bwMode="auto">
            <a:xfrm>
              <a:off x="1251857" y="5432943"/>
              <a:ext cx="2634343" cy="100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943475" y="3088383"/>
            <a:ext cx="3971925" cy="3416122"/>
            <a:chOff x="4572000" y="3088383"/>
            <a:chExt cx="3971925" cy="3416122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97"/>
            <a:stretch/>
          </p:blipFill>
          <p:spPr bwMode="auto">
            <a:xfrm>
              <a:off x="4572000" y="3088383"/>
              <a:ext cx="2209800" cy="248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61380"/>
              <a:ext cx="2143125" cy="2143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3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Valsalva Maneuver?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Expiration of air against a closed glottis which causes increased </a:t>
            </a:r>
            <a:r>
              <a:rPr lang="en-US" sz="3600" dirty="0" smtClean="0"/>
              <a:t>intra-thoracic </a:t>
            </a:r>
            <a:r>
              <a:rPr lang="en-US" sz="3600" dirty="0"/>
              <a:t>pressure and increased systolic blood pressure.  </a:t>
            </a:r>
            <a:endParaRPr lang="en-US" sz="3600" dirty="0" smtClean="0"/>
          </a:p>
          <a:p>
            <a:endParaRPr lang="en-US" sz="1500" dirty="0"/>
          </a:p>
          <a:p>
            <a:r>
              <a:rPr lang="en-US" sz="3600" dirty="0" smtClean="0"/>
              <a:t>It </a:t>
            </a:r>
            <a:r>
              <a:rPr lang="en-US" sz="3600" dirty="0"/>
              <a:t>is a dangerous practice </a:t>
            </a:r>
            <a:r>
              <a:rPr lang="en-US" sz="3600" dirty="0" smtClean="0"/>
              <a:t>                             because </a:t>
            </a:r>
            <a:r>
              <a:rPr lang="en-US" sz="3600" dirty="0"/>
              <a:t>it can lead to stroke.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are the Four Free-Weight Exercises that Require a Spotter?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Overhead </a:t>
            </a:r>
            <a:r>
              <a:rPr lang="en-US" sz="3000" dirty="0"/>
              <a:t>(standing shoulder </a:t>
            </a:r>
            <a:r>
              <a:rPr lang="en-US" sz="3000" dirty="0" smtClean="0"/>
              <a:t>press)</a:t>
            </a:r>
            <a:endParaRPr lang="en-US" sz="3000" dirty="0"/>
          </a:p>
          <a:p>
            <a:endParaRPr lang="en-US" sz="1500" dirty="0" smtClean="0"/>
          </a:p>
          <a:p>
            <a:r>
              <a:rPr lang="en-US" sz="3000" dirty="0" smtClean="0"/>
              <a:t>Over </a:t>
            </a:r>
            <a:r>
              <a:rPr lang="en-US" sz="3000" dirty="0"/>
              <a:t>the face (Bench press, lying triceps </a:t>
            </a:r>
            <a:r>
              <a:rPr lang="en-US" sz="3000" dirty="0" smtClean="0"/>
              <a:t>extension)</a:t>
            </a:r>
            <a:endParaRPr lang="en-US" sz="3000" dirty="0"/>
          </a:p>
          <a:p>
            <a:endParaRPr lang="en-US" sz="1500" dirty="0" smtClean="0"/>
          </a:p>
          <a:p>
            <a:r>
              <a:rPr lang="en-US" sz="3000" dirty="0" smtClean="0"/>
              <a:t>With </a:t>
            </a:r>
            <a:r>
              <a:rPr lang="en-US" sz="3000" dirty="0"/>
              <a:t>a bar on the upper back and shoulders (back </a:t>
            </a:r>
            <a:r>
              <a:rPr lang="en-US" sz="3000" dirty="0" smtClean="0"/>
              <a:t>squat)</a:t>
            </a:r>
            <a:endParaRPr lang="en-US" sz="3000" dirty="0"/>
          </a:p>
          <a:p>
            <a:endParaRPr lang="en-US" sz="1500" dirty="0" smtClean="0"/>
          </a:p>
          <a:p>
            <a:r>
              <a:rPr lang="en-US" sz="3000" dirty="0" smtClean="0"/>
              <a:t>With </a:t>
            </a:r>
            <a:r>
              <a:rPr lang="en-US" sz="3000" dirty="0"/>
              <a:t>a bar positioned on the front of the shoulders or clavicles (front squat)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6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 </a:t>
            </a:r>
            <a:r>
              <a:rPr lang="en-US" dirty="0" smtClean="0"/>
              <a:t>Greater Potential </a:t>
            </a:r>
            <a:r>
              <a:rPr lang="en-US" dirty="0"/>
              <a:t>for </a:t>
            </a:r>
            <a:r>
              <a:rPr lang="en-US" dirty="0" smtClean="0"/>
              <a:t>Serious Injury </a:t>
            </a:r>
            <a:r>
              <a:rPr lang="en-US" dirty="0"/>
              <a:t>with </a:t>
            </a:r>
            <a:r>
              <a:rPr lang="en-US" dirty="0" smtClean="0"/>
              <a:t>Overhead </a:t>
            </a:r>
            <a:r>
              <a:rPr lang="en-US" dirty="0"/>
              <a:t>or </a:t>
            </a:r>
            <a:r>
              <a:rPr lang="en-US" dirty="0" smtClean="0"/>
              <a:t>Over </a:t>
            </a:r>
            <a:r>
              <a:rPr lang="en-US" dirty="0"/>
              <a:t>the </a:t>
            </a:r>
            <a:r>
              <a:rPr lang="en-US" dirty="0" smtClean="0"/>
              <a:t>Face Exercises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Because of the location of the barbell or dumbbell in relation to the client’s head or face.  </a:t>
            </a:r>
          </a:p>
          <a:p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2743200"/>
            <a:ext cx="3762375" cy="3371850"/>
            <a:chOff x="990600" y="2743200"/>
            <a:chExt cx="3762375" cy="3371850"/>
          </a:xfrm>
        </p:grpSpPr>
        <p:grpSp>
          <p:nvGrpSpPr>
            <p:cNvPr id="2" name="Group 1"/>
            <p:cNvGrpSpPr/>
            <p:nvPr/>
          </p:nvGrpSpPr>
          <p:grpSpPr>
            <a:xfrm>
              <a:off x="990600" y="2895600"/>
              <a:ext cx="3762375" cy="3219450"/>
              <a:chOff x="990600" y="2895600"/>
              <a:chExt cx="3762375" cy="3219450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895600"/>
                <a:ext cx="1800225" cy="2533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4267200"/>
                <a:ext cx="246697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895600" y="2743200"/>
              <a:ext cx="17049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More Potential for injury</a:t>
              </a:r>
              <a:endParaRPr lang="en-US" sz="3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81575" y="2895600"/>
            <a:ext cx="4038600" cy="3219450"/>
            <a:chOff x="4981575" y="2895600"/>
            <a:chExt cx="4038600" cy="3219450"/>
          </a:xfrm>
        </p:grpSpPr>
        <p:grpSp>
          <p:nvGrpSpPr>
            <p:cNvPr id="3" name="Group 2"/>
            <p:cNvGrpSpPr/>
            <p:nvPr/>
          </p:nvGrpSpPr>
          <p:grpSpPr>
            <a:xfrm>
              <a:off x="4981575" y="2895600"/>
              <a:ext cx="3918857" cy="3219450"/>
              <a:chOff x="4981575" y="2895600"/>
              <a:chExt cx="3918857" cy="3219450"/>
            </a:xfrm>
          </p:grpSpPr>
          <p:pic>
            <p:nvPicPr>
              <p:cNvPr id="14340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4981575" y="2895600"/>
                <a:ext cx="2465411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1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6" t="468" r="2286" b="-468"/>
              <a:stretch/>
            </p:blipFill>
            <p:spPr bwMode="auto">
              <a:xfrm>
                <a:off x="6400800" y="4371975"/>
                <a:ext cx="2499632" cy="174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315200" y="2895600"/>
              <a:ext cx="17049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Less Potential for injury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8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Personal Trainers Responsibility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One of the personal trainer’s most </a:t>
            </a:r>
            <a:r>
              <a:rPr lang="en-US" sz="3600" b="1" u="sng" dirty="0"/>
              <a:t>important responsibilities</a:t>
            </a:r>
            <a:r>
              <a:rPr lang="en-US" sz="3600" dirty="0"/>
              <a:t> to clients is to </a:t>
            </a:r>
            <a:r>
              <a:rPr lang="en-US" sz="3600" b="1" u="sng" dirty="0"/>
              <a:t>instruct</a:t>
            </a:r>
            <a:r>
              <a:rPr lang="en-US" sz="3600" dirty="0"/>
              <a:t> and </a:t>
            </a:r>
            <a:r>
              <a:rPr lang="en-US" sz="3600" b="1" u="sng" dirty="0"/>
              <a:t>manage</a:t>
            </a:r>
            <a:r>
              <a:rPr lang="en-US" sz="3600" dirty="0"/>
              <a:t> their </a:t>
            </a:r>
            <a:r>
              <a:rPr lang="en-US" sz="3600" b="1" u="sng" dirty="0"/>
              <a:t>exercise technique</a:t>
            </a:r>
            <a:r>
              <a:rPr lang="en-US" sz="3600" dirty="0"/>
              <a:t> to ensure </a:t>
            </a:r>
            <a:r>
              <a:rPr lang="en-US" sz="3600" b="1" u="sng" dirty="0"/>
              <a:t>maximum benefit</a:t>
            </a:r>
            <a:r>
              <a:rPr lang="en-US" sz="3600" dirty="0"/>
              <a:t> from resistance training in the </a:t>
            </a:r>
            <a:r>
              <a:rPr lang="en-US" sz="3600" b="1" u="sng" dirty="0"/>
              <a:t>safest possible environment</a:t>
            </a:r>
            <a:r>
              <a:rPr lang="en-US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460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how a Personal Trainer </a:t>
            </a:r>
            <a:r>
              <a:rPr lang="en-US" dirty="0"/>
              <a:t>S</a:t>
            </a:r>
            <a:r>
              <a:rPr lang="en-US" dirty="0" smtClean="0"/>
              <a:t>hould Spot Overhead and Over the Face Exercises: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Using a Barbell:</a:t>
            </a:r>
          </a:p>
          <a:p>
            <a:pPr lvl="1"/>
            <a:r>
              <a:rPr lang="en-US" sz="3600" dirty="0"/>
              <a:t>Grasp the bar between the client’s hands with an alternated grip.  </a:t>
            </a:r>
          </a:p>
          <a:p>
            <a:pPr lvl="1"/>
            <a:r>
              <a:rPr lang="en-US" sz="3600" dirty="0" smtClean="0"/>
              <a:t>Take </a:t>
            </a:r>
            <a:r>
              <a:rPr lang="en-US" sz="3600" dirty="0"/>
              <a:t>position as close to the client as possible. </a:t>
            </a:r>
            <a:endParaRPr lang="en-US" sz="3600" dirty="0" smtClean="0"/>
          </a:p>
          <a:p>
            <a:pPr lvl="1"/>
            <a:r>
              <a:rPr lang="en-US" sz="3600" dirty="0" smtClean="0"/>
              <a:t>Stand </a:t>
            </a:r>
            <a:r>
              <a:rPr lang="en-US" sz="3600" dirty="0"/>
              <a:t>with feet in a staggered stance.</a:t>
            </a:r>
          </a:p>
          <a:p>
            <a:endParaRPr lang="en-US" sz="1400" dirty="0" smtClean="0"/>
          </a:p>
          <a:p>
            <a:r>
              <a:rPr lang="en-US" sz="3600" dirty="0" smtClean="0"/>
              <a:t>Using a Dumbbell:</a:t>
            </a:r>
          </a:p>
          <a:p>
            <a:pPr lvl="1"/>
            <a:r>
              <a:rPr lang="en-US" sz="3600" dirty="0"/>
              <a:t>Spot the client’s wrists very near to the dumbbell.  </a:t>
            </a:r>
          </a:p>
          <a:p>
            <a:endParaRPr lang="en-US" sz="1400" dirty="0" smtClean="0"/>
          </a:p>
          <a:p>
            <a:r>
              <a:rPr lang="en-US" sz="3600" dirty="0" smtClean="0"/>
              <a:t>Special Consideration:</a:t>
            </a:r>
          </a:p>
          <a:p>
            <a:pPr lvl="1"/>
            <a:r>
              <a:rPr lang="en-US" sz="3600" dirty="0"/>
              <a:t>When spotting an overhead exercise, a personal trainer may need to use a platform to properly spot the client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3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 how a Personal Trainer </a:t>
            </a:r>
            <a:r>
              <a:rPr lang="en-US" dirty="0"/>
              <a:t>S</a:t>
            </a:r>
            <a:r>
              <a:rPr lang="en-US" dirty="0" smtClean="0"/>
              <a:t>hould Spot When a Bar is Placed on Upper Back and Shoulders: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a Barbell:</a:t>
            </a:r>
          </a:p>
          <a:p>
            <a:pPr lvl="1"/>
            <a:r>
              <a:rPr lang="en-US" sz="3000" dirty="0" smtClean="0"/>
              <a:t>Stand </a:t>
            </a:r>
            <a:r>
              <a:rPr lang="en-US" sz="3000" dirty="0"/>
              <a:t>very close to the client and be prepared to hug and lift the client if he or she is not able to complete the set.</a:t>
            </a:r>
          </a:p>
          <a:p>
            <a:endParaRPr lang="en-US" sz="1400" dirty="0" smtClean="0"/>
          </a:p>
          <a:p>
            <a:r>
              <a:rPr lang="en-US" sz="3600" dirty="0" smtClean="0"/>
              <a:t>Special Consideration:</a:t>
            </a:r>
          </a:p>
          <a:p>
            <a:pPr lvl="1"/>
            <a:r>
              <a:rPr lang="en-US" sz="3000" dirty="0"/>
              <a:t>If the load is beyond the personal trainer’s ability to handle effectively an additional spotter must be used.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1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Communication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Communication when spotting is the </a:t>
            </a:r>
            <a:r>
              <a:rPr lang="en-US" sz="3200" b="1" u="sng" dirty="0"/>
              <a:t>responsibility</a:t>
            </a:r>
            <a:r>
              <a:rPr lang="en-US" sz="3200" dirty="0"/>
              <a:t> of both the </a:t>
            </a:r>
            <a:r>
              <a:rPr lang="en-US" sz="3200" b="1" u="sng" dirty="0"/>
              <a:t>client</a:t>
            </a:r>
            <a:r>
              <a:rPr lang="en-US" sz="3200" dirty="0"/>
              <a:t> and the </a:t>
            </a:r>
            <a:r>
              <a:rPr lang="en-US" sz="3200" b="1" u="sng" dirty="0"/>
              <a:t>personal trainer</a:t>
            </a:r>
            <a:r>
              <a:rPr lang="en-US" sz="3200" dirty="0"/>
              <a:t>.  A client should be instructed to tell the personal trainer when he or she is </a:t>
            </a:r>
            <a:r>
              <a:rPr lang="en-US" sz="3200" b="1" u="sng" dirty="0"/>
              <a:t>ready to move</a:t>
            </a:r>
            <a:r>
              <a:rPr lang="en-US" sz="3200" dirty="0"/>
              <a:t> the equipment into the starting position.  </a:t>
            </a:r>
          </a:p>
          <a:p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3594311" cy="21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7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Personal Trainers Ask Clients When Preparing to Spot?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</a:t>
            </a:r>
            <a:r>
              <a:rPr lang="en-US" sz="3200" dirty="0"/>
              <a:t>the client need help getting started?</a:t>
            </a:r>
          </a:p>
          <a:p>
            <a:endParaRPr lang="en-US" sz="1500" dirty="0" smtClean="0"/>
          </a:p>
          <a:p>
            <a:r>
              <a:rPr lang="en-US" sz="3200" dirty="0" smtClean="0"/>
              <a:t>How </a:t>
            </a:r>
            <a:r>
              <a:rPr lang="en-US" sz="3200" dirty="0"/>
              <a:t>many repetitions does the client want to perform?</a:t>
            </a:r>
          </a:p>
          <a:p>
            <a:endParaRPr lang="en-US" sz="1500" dirty="0" smtClean="0"/>
          </a:p>
          <a:p>
            <a:r>
              <a:rPr lang="en-US" sz="3200" dirty="0" smtClean="0"/>
              <a:t>How </a:t>
            </a:r>
            <a:r>
              <a:rPr lang="en-US" sz="3200" dirty="0"/>
              <a:t>many repetitions does the client think he or she can perform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pPr lvl="0"/>
            <a:endParaRPr lang="en-US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66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Various Handgrips that can be used when lifting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Pronated</a:t>
            </a:r>
          </a:p>
          <a:p>
            <a:pPr lvl="1"/>
            <a:r>
              <a:rPr lang="en-US" sz="3200" b="1" dirty="0"/>
              <a:t>Palms down and knuckles up, also called the overhand grip</a:t>
            </a:r>
            <a:endParaRPr lang="en-US" sz="32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2514599" cy="16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/>
          <a:stretch/>
        </p:blipFill>
        <p:spPr bwMode="auto">
          <a:xfrm>
            <a:off x="4114800" y="3428998"/>
            <a:ext cx="2510518" cy="16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57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Various Handgrips that can be used when lifting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Supinated</a:t>
            </a:r>
          </a:p>
          <a:p>
            <a:pPr lvl="1"/>
            <a:r>
              <a:rPr lang="en-US" sz="3200" b="1" dirty="0" smtClean="0"/>
              <a:t>Palms </a:t>
            </a:r>
            <a:r>
              <a:rPr lang="en-US" sz="3200" b="1" dirty="0"/>
              <a:t>up and knuckles down, also called the underhand grip</a:t>
            </a:r>
            <a:endParaRPr lang="en-US" sz="32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147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9" y="3314700"/>
            <a:ext cx="27911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 bwMode="auto">
          <a:xfrm>
            <a:off x="2971800" y="4376057"/>
            <a:ext cx="2878766" cy="189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089627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Various Handgrips that can be used when lifting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Neutral</a:t>
            </a:r>
          </a:p>
          <a:p>
            <a:pPr lvl="1"/>
            <a:r>
              <a:rPr lang="en-US" sz="3200" b="1" dirty="0"/>
              <a:t>Palms face in and the knuckles point out to the side, like a handshake</a:t>
            </a:r>
            <a:endParaRPr lang="en-US" sz="32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3528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33528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95640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Various Handgrips that can be used when lifting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Closed</a:t>
            </a:r>
          </a:p>
          <a:p>
            <a:pPr lvl="1"/>
            <a:r>
              <a:rPr lang="en-US" sz="3200" b="1" dirty="0"/>
              <a:t>The thumb is wrapped around the barbell so that the barbell is fully held by the hand</a:t>
            </a:r>
            <a:endParaRPr lang="en-US" sz="32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609484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8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Various Handgrips that can be used when lifting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Open</a:t>
            </a:r>
          </a:p>
          <a:p>
            <a:pPr lvl="1"/>
            <a:r>
              <a:rPr lang="en-US" sz="3200" b="1" dirty="0"/>
              <a:t>The thumb does not wrap around the barbell, but is instead placed next to the index </a:t>
            </a:r>
            <a:r>
              <a:rPr lang="en-US" sz="3200" b="1" dirty="0" smtClean="0"/>
              <a:t>finger</a:t>
            </a:r>
          </a:p>
          <a:p>
            <a:pPr lvl="1"/>
            <a:endParaRPr lang="en-US" sz="3200" b="1" dirty="0" smtClean="0"/>
          </a:p>
          <a:p>
            <a:pPr lvl="1"/>
            <a:r>
              <a:rPr lang="en-US" sz="3200" b="1" dirty="0" smtClean="0"/>
              <a:t>Safety concern-                                                              bar will roll off of                                                          hand</a:t>
            </a:r>
            <a:endParaRPr lang="en-US" sz="32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0257"/>
            <a:ext cx="43638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Various Handgrips that can be used when lifting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Alternated</a:t>
            </a:r>
          </a:p>
          <a:p>
            <a:pPr lvl="1"/>
            <a:r>
              <a:rPr lang="en-US" sz="3200" b="1" dirty="0"/>
              <a:t>Used when spotting a barbell, one hand is pronated and one hand is supinated</a:t>
            </a:r>
            <a:endParaRPr lang="en-US" sz="3200" dirty="0"/>
          </a:p>
          <a:p>
            <a:endParaRPr lang="en-US" sz="3600" b="1" u="sng" dirty="0" smtClean="0"/>
          </a:p>
          <a:p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322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Label the following grips and indicate is the grip is open or closed</a:t>
            </a:r>
            <a:endParaRPr lang="en-US" sz="4000" dirty="0"/>
          </a:p>
        </p:txBody>
      </p:sp>
      <p:pic>
        <p:nvPicPr>
          <p:cNvPr id="5" name="Picture 4" descr="F:\FCC\Safety\5 grip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343400" cy="4414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36536"/>
              </p:ext>
            </p:extLst>
          </p:nvPr>
        </p:nvGraphicFramePr>
        <p:xfrm>
          <a:off x="4909456" y="2667000"/>
          <a:ext cx="4005943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44"/>
                <a:gridCol w="3276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B.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3027402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Pronated, Closed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560802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Supinated, Closed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114800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Alternated, Closed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703802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Supinated, Open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445</TotalTime>
  <Words>834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Thatch</vt:lpstr>
      <vt:lpstr>Injury Prevention</vt:lpstr>
      <vt:lpstr>A Personal Trainers Responsibility</vt:lpstr>
      <vt:lpstr>Various Handgrips that can be used when lifting</vt:lpstr>
      <vt:lpstr>Various Handgrips that can be used when lifting</vt:lpstr>
      <vt:lpstr>Various Handgrips that can be used when lifting</vt:lpstr>
      <vt:lpstr>Various Handgrips that can be used when lifting</vt:lpstr>
      <vt:lpstr>Various Handgrips that can be used when lifting</vt:lpstr>
      <vt:lpstr>Various Handgrips that can be used when lifting</vt:lpstr>
      <vt:lpstr>Label the following grips and indicate is the grip is open or closed</vt:lpstr>
      <vt:lpstr>How to Demonstrate Exercises to Clients</vt:lpstr>
      <vt:lpstr>Explain Starting Position for the following exercises:</vt:lpstr>
      <vt:lpstr>Explain Starting Position for the following exercises:</vt:lpstr>
      <vt:lpstr>Explain Starting Position for the following exercises:</vt:lpstr>
      <vt:lpstr>Explain Starting Position for the following exercises:</vt:lpstr>
      <vt:lpstr>Why is it Important to Remind Client’s to Breathe?</vt:lpstr>
      <vt:lpstr>When Should a Personal Trainer Tell a Client to Breathe?</vt:lpstr>
      <vt:lpstr>What is the Valsalva Maneuver?</vt:lpstr>
      <vt:lpstr>What are the Four Free-Weight Exercises that Require a Spotter?</vt:lpstr>
      <vt:lpstr>Why is the Greater Potential for Serious Injury with Overhead or Over the Face Exercises?</vt:lpstr>
      <vt:lpstr>Explain how a Personal Trainer Should Spot Overhead and Over the Face Exercises:</vt:lpstr>
      <vt:lpstr>Explain how a Personal Trainer Should Spot When a Bar is Placed on Upper Back and Shoulders:</vt:lpstr>
      <vt:lpstr>The Importance of Communication</vt:lpstr>
      <vt:lpstr>What Should Personal Trainers Ask Clients When Preparing to Spot?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Illness Prevention</dc:title>
  <dc:creator>Stacey</dc:creator>
  <cp:lastModifiedBy>Stacey Valentas</cp:lastModifiedBy>
  <cp:revision>14</cp:revision>
  <dcterms:created xsi:type="dcterms:W3CDTF">2014-08-23T15:32:24Z</dcterms:created>
  <dcterms:modified xsi:type="dcterms:W3CDTF">2014-08-28T20:29:14Z</dcterms:modified>
</cp:coreProperties>
</file>