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1" r:id="rId24"/>
    <p:sldId id="284" r:id="rId25"/>
    <p:sldId id="289" r:id="rId26"/>
    <p:sldId id="286" r:id="rId27"/>
    <p:sldId id="287" r:id="rId28"/>
    <p:sldId id="261" r:id="rId29"/>
    <p:sldId id="285" r:id="rId30"/>
    <p:sldId id="288" r:id="rId31"/>
    <p:sldId id="258" r:id="rId32"/>
    <p:sldId id="259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4812-3196-4D81-AAE7-F59B8EB75B0A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9413-6F6D-4263-9478-6A61F2064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45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9C8E432-91B6-4756-BE18-DCAD8CB4391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the Treadmills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Seth Roberts </a:t>
            </a:r>
            <a:r>
              <a:rPr lang="en-US" dirty="0" smtClean="0"/>
              <a:t>		           designed </a:t>
            </a:r>
            <a:r>
              <a:rPr lang="en-US" dirty="0"/>
              <a:t>a treadmill </a:t>
            </a:r>
            <a:r>
              <a:rPr lang="en-US" dirty="0" smtClean="0"/>
              <a:t>			             desk</a:t>
            </a:r>
            <a:r>
              <a:rPr lang="en-US" dirty="0"/>
              <a:t>, allowing people that normally sit at a work station to walk </a:t>
            </a:r>
            <a:r>
              <a:rPr lang="en-US" dirty="0" smtClean="0"/>
              <a:t>                                                      at </a:t>
            </a:r>
            <a:r>
              <a:rPr lang="en-US" dirty="0"/>
              <a:t>very slow speeds </a:t>
            </a:r>
            <a:r>
              <a:rPr lang="en-US" dirty="0" smtClean="0"/>
              <a:t>                                                           while </a:t>
            </a:r>
            <a:r>
              <a:rPr lang="en-US" dirty="0"/>
              <a:t>completing </a:t>
            </a:r>
            <a:r>
              <a:rPr lang="en-US" dirty="0" smtClean="0"/>
              <a:t>their                                                   </a:t>
            </a:r>
            <a:r>
              <a:rPr lang="en-US" dirty="0"/>
              <a:t>tasks.  Some users </a:t>
            </a:r>
            <a:r>
              <a:rPr lang="en-US" dirty="0" smtClean="0"/>
              <a:t>                                                         can </a:t>
            </a:r>
            <a:r>
              <a:rPr lang="en-US" dirty="0"/>
              <a:t>walk up to 6 </a:t>
            </a:r>
            <a:r>
              <a:rPr lang="en-US" dirty="0" smtClean="0"/>
              <a:t>miles                                                   </a:t>
            </a:r>
            <a:r>
              <a:rPr lang="en-US" dirty="0"/>
              <a:t>per day.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485900"/>
            <a:ext cx="38957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676" y="723900"/>
            <a:ext cx="7024744" cy="1143000"/>
          </a:xfrm>
        </p:spPr>
        <p:txBody>
          <a:bodyPr/>
          <a:lstStyle/>
          <a:p>
            <a:r>
              <a:rPr lang="en-US" dirty="0" smtClean="0"/>
              <a:t>Treadmill Timeline: 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14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treadmill used today?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71749" y="2209801"/>
            <a:ext cx="2862262" cy="2494181"/>
            <a:chOff x="673894" y="2209800"/>
            <a:chExt cx="2862262" cy="2494181"/>
          </a:xfrm>
        </p:grpSpPr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38" y="2209800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3894" y="4057650"/>
              <a:ext cx="2862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Cardiac Rehabilitation Facilities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36367" y="4156326"/>
            <a:ext cx="2862262" cy="2217182"/>
            <a:chOff x="3737113" y="2209800"/>
            <a:chExt cx="2862262" cy="2217182"/>
          </a:xfrm>
        </p:grpSpPr>
        <p:grpSp>
          <p:nvGrpSpPr>
            <p:cNvPr id="11" name="Group 10"/>
            <p:cNvGrpSpPr/>
            <p:nvPr/>
          </p:nvGrpSpPr>
          <p:grpSpPr>
            <a:xfrm>
              <a:off x="3737113" y="2209800"/>
              <a:ext cx="2862262" cy="2217182"/>
              <a:chOff x="673894" y="2209800"/>
              <a:chExt cx="2862262" cy="2217182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538" y="2209800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73894" y="4057650"/>
                <a:ext cx="2862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dk1"/>
                    </a:solidFill>
                  </a:rPr>
                  <a:t>Gyms</a:t>
                </a:r>
                <a:endParaRPr lang="en-US" dirty="0"/>
              </a:p>
            </p:txBody>
          </p:sp>
        </p:grp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757" y="2209800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867400" y="2209802"/>
            <a:ext cx="2862262" cy="2494181"/>
            <a:chOff x="6599375" y="2209800"/>
            <a:chExt cx="2862262" cy="2494181"/>
          </a:xfrm>
        </p:grpSpPr>
        <p:grpSp>
          <p:nvGrpSpPr>
            <p:cNvPr id="14" name="Group 13"/>
            <p:cNvGrpSpPr/>
            <p:nvPr/>
          </p:nvGrpSpPr>
          <p:grpSpPr>
            <a:xfrm>
              <a:off x="6599375" y="2209800"/>
              <a:ext cx="2862262" cy="2494181"/>
              <a:chOff x="673894" y="2209800"/>
              <a:chExt cx="2862262" cy="2494181"/>
            </a:xfrm>
          </p:grpSpPr>
          <p:pic>
            <p:nvPicPr>
              <p:cNvPr id="15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538" y="2209800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73894" y="4057650"/>
                <a:ext cx="28622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dk1"/>
                    </a:solidFill>
                  </a:rPr>
                  <a:t>Biomechanic</a:t>
                </a:r>
                <a:r>
                  <a:rPr lang="en-US" b="1" dirty="0" smtClean="0">
                    <a:solidFill>
                      <a:schemeClr val="dk1"/>
                    </a:solidFill>
                  </a:rPr>
                  <a:t> </a:t>
                </a:r>
                <a:br>
                  <a:rPr lang="en-US" b="1" dirty="0" smtClean="0">
                    <a:solidFill>
                      <a:schemeClr val="dk1"/>
                    </a:solidFill>
                  </a:rPr>
                </a:br>
                <a:r>
                  <a:rPr lang="en-US" b="1" dirty="0" smtClean="0">
                    <a:solidFill>
                      <a:schemeClr val="dk1"/>
                    </a:solidFill>
                  </a:rPr>
                  <a:t>Institutes</a:t>
                </a:r>
                <a:endParaRPr lang="en-US" dirty="0"/>
              </a:p>
            </p:txBody>
          </p:sp>
        </p:grpSp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019" y="2209801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8819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treadmill used today?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36367" y="4156326"/>
            <a:ext cx="2862262" cy="2217182"/>
            <a:chOff x="3737113" y="2209800"/>
            <a:chExt cx="2862262" cy="2217182"/>
          </a:xfrm>
        </p:grpSpPr>
        <p:grpSp>
          <p:nvGrpSpPr>
            <p:cNvPr id="11" name="Group 10"/>
            <p:cNvGrpSpPr/>
            <p:nvPr/>
          </p:nvGrpSpPr>
          <p:grpSpPr>
            <a:xfrm>
              <a:off x="3737113" y="2209800"/>
              <a:ext cx="2862262" cy="2217182"/>
              <a:chOff x="673894" y="2209800"/>
              <a:chExt cx="2862262" cy="2217182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538" y="2209800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73894" y="4057650"/>
                <a:ext cx="2862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dk1"/>
                    </a:solidFill>
                  </a:rPr>
                  <a:t>University Athletics</a:t>
                </a:r>
                <a:endParaRPr lang="en-US" dirty="0"/>
              </a:p>
            </p:txBody>
          </p:sp>
        </p:grp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757" y="2209800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867400" y="2209801"/>
            <a:ext cx="2862262" cy="2494182"/>
            <a:chOff x="5867400" y="2209801"/>
            <a:chExt cx="2862262" cy="2494182"/>
          </a:xfrm>
        </p:grpSpPr>
        <p:grpSp>
          <p:nvGrpSpPr>
            <p:cNvPr id="10" name="Group 9"/>
            <p:cNvGrpSpPr/>
            <p:nvPr/>
          </p:nvGrpSpPr>
          <p:grpSpPr>
            <a:xfrm>
              <a:off x="5867400" y="2209802"/>
              <a:ext cx="2862262" cy="2494181"/>
              <a:chOff x="6599375" y="2209800"/>
              <a:chExt cx="2862262" cy="249418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599375" y="2209800"/>
                <a:ext cx="2862262" cy="2494181"/>
                <a:chOff x="673894" y="2209800"/>
                <a:chExt cx="2862262" cy="2494181"/>
              </a:xfrm>
            </p:grpSpPr>
            <p:pic>
              <p:nvPicPr>
                <p:cNvPr id="15" name="Picture 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1538" y="2209800"/>
                  <a:ext cx="2466975" cy="184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673894" y="4057650"/>
                  <a:ext cx="28622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dk1"/>
                      </a:solidFill>
                    </a:rPr>
                    <a:t>Olympic Training Centers</a:t>
                  </a:r>
                  <a:endParaRPr lang="en-US" dirty="0"/>
                </a:p>
              </p:txBody>
            </p:sp>
          </p:grpSp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7019" y="2209801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044" y="2209801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r="17188"/>
          <a:stretch/>
        </p:blipFill>
        <p:spPr bwMode="auto">
          <a:xfrm>
            <a:off x="3531629" y="4149928"/>
            <a:ext cx="2469357" cy="185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1749" y="2209801"/>
            <a:ext cx="2862262" cy="2217182"/>
            <a:chOff x="671749" y="2209801"/>
            <a:chExt cx="2862262" cy="2217182"/>
          </a:xfrm>
        </p:grpSpPr>
        <p:grpSp>
          <p:nvGrpSpPr>
            <p:cNvPr id="9" name="Group 8"/>
            <p:cNvGrpSpPr/>
            <p:nvPr/>
          </p:nvGrpSpPr>
          <p:grpSpPr>
            <a:xfrm>
              <a:off x="671749" y="2209801"/>
              <a:ext cx="2862262" cy="2217182"/>
              <a:chOff x="673894" y="2209800"/>
              <a:chExt cx="2862262" cy="2217182"/>
            </a:xfrm>
          </p:grpSpPr>
          <p:pic>
            <p:nvPicPr>
              <p:cNvPr id="10241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538" y="2209800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73894" y="4057650"/>
                <a:ext cx="2862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dk1"/>
                    </a:solidFill>
                  </a:rPr>
                  <a:t>Running Stores</a:t>
                </a:r>
                <a:endParaRPr lang="en-US" dirty="0"/>
              </a:p>
            </p:txBody>
          </p:sp>
        </p:grp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37" y="2209802"/>
              <a:ext cx="2421730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8298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treadmill used today?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71749" y="2209801"/>
            <a:ext cx="2862262" cy="2217182"/>
            <a:chOff x="673894" y="2209800"/>
            <a:chExt cx="2862262" cy="2217182"/>
          </a:xfrm>
        </p:grpSpPr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38" y="2209800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3894" y="4057650"/>
              <a:ext cx="2862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dk1"/>
                  </a:solidFill>
                </a:rPr>
                <a:t>NASA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4156326"/>
            <a:ext cx="3352800" cy="2217182"/>
            <a:chOff x="3372546" y="2209800"/>
            <a:chExt cx="3352800" cy="2217182"/>
          </a:xfrm>
        </p:grpSpPr>
        <p:grpSp>
          <p:nvGrpSpPr>
            <p:cNvPr id="11" name="Group 10"/>
            <p:cNvGrpSpPr/>
            <p:nvPr/>
          </p:nvGrpSpPr>
          <p:grpSpPr>
            <a:xfrm>
              <a:off x="3372546" y="2209800"/>
              <a:ext cx="3352800" cy="2217182"/>
              <a:chOff x="309327" y="2209800"/>
              <a:chExt cx="3352800" cy="2217182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538" y="2209800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09327" y="4057650"/>
                <a:ext cx="3352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dk1"/>
                    </a:solidFill>
                  </a:rPr>
                  <a:t>Police &amp; Fire Academies</a:t>
                </a:r>
                <a:endParaRPr lang="en-US" dirty="0"/>
              </a:p>
            </p:txBody>
          </p:sp>
        </p:grp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757" y="2209800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867400" y="2209802"/>
            <a:ext cx="2862262" cy="2217182"/>
            <a:chOff x="6599375" y="2209800"/>
            <a:chExt cx="2862262" cy="2217182"/>
          </a:xfrm>
        </p:grpSpPr>
        <p:grpSp>
          <p:nvGrpSpPr>
            <p:cNvPr id="14" name="Group 13"/>
            <p:cNvGrpSpPr/>
            <p:nvPr/>
          </p:nvGrpSpPr>
          <p:grpSpPr>
            <a:xfrm>
              <a:off x="6599375" y="2209800"/>
              <a:ext cx="2862262" cy="2217182"/>
              <a:chOff x="673894" y="2209800"/>
              <a:chExt cx="2862262" cy="2217182"/>
            </a:xfrm>
          </p:grpSpPr>
          <p:pic>
            <p:nvPicPr>
              <p:cNvPr id="15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538" y="2209800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73894" y="4057650"/>
                <a:ext cx="2862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dk1"/>
                    </a:solidFill>
                  </a:rPr>
                  <a:t>Orthopedic Shoe Stores</a:t>
                </a:r>
                <a:endParaRPr lang="en-US" dirty="0"/>
              </a:p>
            </p:txBody>
          </p:sp>
        </p:grpSp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019" y="2209801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3" y="2190152"/>
            <a:ext cx="2664618" cy="188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1" b="9391"/>
          <a:stretch/>
        </p:blipFill>
        <p:spPr bwMode="auto">
          <a:xfrm>
            <a:off x="6065044" y="2190152"/>
            <a:ext cx="2466975" cy="18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10" y="4156326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40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treadmill used today?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19200" y="2819400"/>
            <a:ext cx="2862262" cy="2217182"/>
            <a:chOff x="673894" y="2209800"/>
            <a:chExt cx="2862262" cy="2217182"/>
          </a:xfrm>
        </p:grpSpPr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38" y="2209800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3894" y="4057650"/>
              <a:ext cx="2862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dk1"/>
                  </a:solidFill>
                </a:rPr>
                <a:t>Military Training Centers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4474" y="2819400"/>
            <a:ext cx="2862262" cy="2217182"/>
            <a:chOff x="5204474" y="2819400"/>
            <a:chExt cx="2862262" cy="2217182"/>
          </a:xfrm>
        </p:grpSpPr>
        <p:grpSp>
          <p:nvGrpSpPr>
            <p:cNvPr id="10" name="Group 9"/>
            <p:cNvGrpSpPr/>
            <p:nvPr/>
          </p:nvGrpSpPr>
          <p:grpSpPr>
            <a:xfrm>
              <a:off x="5204474" y="2819400"/>
              <a:ext cx="2862262" cy="2217182"/>
              <a:chOff x="6599375" y="2209800"/>
              <a:chExt cx="2862262" cy="221718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599375" y="2209800"/>
                <a:ext cx="2862262" cy="2217182"/>
                <a:chOff x="673894" y="2209800"/>
                <a:chExt cx="2862262" cy="2217182"/>
              </a:xfrm>
            </p:grpSpPr>
            <p:pic>
              <p:nvPicPr>
                <p:cNvPr id="15" name="Picture 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1538" y="2209800"/>
                  <a:ext cx="2466975" cy="184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673894" y="4057650"/>
                  <a:ext cx="2862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dk1"/>
                      </a:solidFill>
                    </a:rPr>
                    <a:t>Physical Therapy Clinics</a:t>
                  </a:r>
                  <a:endParaRPr lang="en-US" dirty="0"/>
                </a:p>
              </p:txBody>
            </p:sp>
          </p:grpSp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7019" y="2209801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021" y="2819400"/>
              <a:ext cx="2439071" cy="184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44" y="2795789"/>
            <a:ext cx="2466975" cy="18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172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manual locomotion therapy?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in rehabilitation </a:t>
            </a:r>
            <a:r>
              <a:rPr lang="en-US" dirty="0" smtClean="0"/>
              <a:t>                                                   settings</a:t>
            </a:r>
            <a:r>
              <a:rPr lang="en-US" dirty="0"/>
              <a:t>, therapists </a:t>
            </a:r>
            <a:r>
              <a:rPr lang="en-US" dirty="0" smtClean="0"/>
              <a:t>                                                             will </a:t>
            </a:r>
            <a:r>
              <a:rPr lang="en-US" dirty="0"/>
              <a:t>sit next to a </a:t>
            </a:r>
            <a:r>
              <a:rPr lang="en-US" dirty="0" smtClean="0"/>
              <a:t>                                                  treadmill </a:t>
            </a:r>
            <a:r>
              <a:rPr lang="en-US" dirty="0"/>
              <a:t>and move </a:t>
            </a:r>
            <a:r>
              <a:rPr lang="en-US" dirty="0" smtClean="0"/>
              <a:t>                                                          the </a:t>
            </a:r>
            <a:r>
              <a:rPr lang="en-US" dirty="0"/>
              <a:t>legs of a stroke </a:t>
            </a:r>
            <a:r>
              <a:rPr lang="en-US" dirty="0" smtClean="0"/>
              <a:t>                                                 patient </a:t>
            </a:r>
            <a:r>
              <a:rPr lang="en-US" dirty="0"/>
              <a:t>in order to </a:t>
            </a:r>
            <a:r>
              <a:rPr lang="en-US" dirty="0" smtClean="0"/>
              <a:t>                                                     stimulate </a:t>
            </a:r>
            <a:r>
              <a:rPr lang="en-US" dirty="0"/>
              <a:t>walking </a:t>
            </a:r>
            <a:r>
              <a:rPr lang="en-US" dirty="0" smtClean="0"/>
              <a:t>                                          movements </a:t>
            </a:r>
            <a:r>
              <a:rPr lang="en-US" dirty="0"/>
              <a:t>to help </a:t>
            </a:r>
            <a:r>
              <a:rPr lang="en-US" dirty="0" smtClean="0"/>
              <a:t>                                                         the </a:t>
            </a:r>
            <a:r>
              <a:rPr lang="en-US" dirty="0"/>
              <a:t>patient learn </a:t>
            </a:r>
            <a:r>
              <a:rPr lang="en-US" dirty="0" smtClean="0"/>
              <a:t>how                                                   </a:t>
            </a:r>
            <a:r>
              <a:rPr lang="en-US" dirty="0"/>
              <a:t>to walk again.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6321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advantages of treadmills?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3057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dirty="0"/>
              <a:t>Can be used any day or time regardless of </a:t>
            </a:r>
            <a:r>
              <a:rPr lang="en-US" sz="3100" dirty="0" smtClean="0"/>
              <a:t>weather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Cushioned tread provides lower impact compared to running on outdoor </a:t>
            </a:r>
            <a:r>
              <a:rPr lang="en-US" sz="3100" dirty="0" smtClean="0"/>
              <a:t>surfaces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Incline setting can be set for constant uphill training </a:t>
            </a:r>
            <a:endParaRPr lang="en-US" sz="3100" dirty="0" smtClean="0"/>
          </a:p>
          <a:p>
            <a:pPr>
              <a:lnSpc>
                <a:spcPct val="120000"/>
              </a:lnSpc>
            </a:pPr>
            <a:r>
              <a:rPr lang="en-US" sz="3100" dirty="0"/>
              <a:t>Ability to train at a consistent </a:t>
            </a:r>
            <a:r>
              <a:rPr lang="en-US" sz="3100" dirty="0" smtClean="0"/>
              <a:t>pace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User can watch TV, which prevents TV from being a sedentary activity</a:t>
            </a:r>
            <a:endParaRPr lang="en-US" sz="3100" dirty="0" smtClean="0"/>
          </a:p>
          <a:p>
            <a:pPr>
              <a:lnSpc>
                <a:spcPct val="120000"/>
              </a:lnSpc>
            </a:pPr>
            <a:r>
              <a:rPr lang="en-US" sz="3100" dirty="0"/>
              <a:t>User progress including distance, calories burned and heart rate can be tracked</a:t>
            </a:r>
            <a:endParaRPr lang="en-US" sz="3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06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disadvantages of treadmills?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305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Many users find treadmills monotonous and may lose </a:t>
            </a:r>
            <a:r>
              <a:rPr lang="en-US" sz="2200" dirty="0" smtClean="0"/>
              <a:t>interest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May cause runners to develop poor running habits, arms close to body short </a:t>
            </a:r>
            <a:r>
              <a:rPr lang="en-US" sz="2200" dirty="0" smtClean="0"/>
              <a:t>gait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Does not offer sport specific training – no sport actually uses treadmill </a:t>
            </a:r>
            <a:r>
              <a:rPr lang="en-US" sz="2200" dirty="0" smtClean="0"/>
              <a:t>running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Costs is much more significant than training outside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8011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Treadmill Safety/Injury Concerns- Dizziness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305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Two </a:t>
            </a:r>
            <a:r>
              <a:rPr lang="en-US" sz="2000" dirty="0"/>
              <a:t>reasons people can feel dizzy.  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due </a:t>
            </a:r>
            <a:r>
              <a:rPr lang="en-US" sz="1800" dirty="0"/>
              <a:t>to a lack of a cool down.  A cool down returns heart rate and blood pressure to resting levels and helps prevent blood from pooling in the legs.  A 5-10 minute cold down is recommended to prevent dizziness.  </a:t>
            </a: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sz="1800" dirty="0"/>
              <a:t>D</a:t>
            </a:r>
            <a:r>
              <a:rPr lang="en-US" sz="1800" dirty="0" smtClean="0"/>
              <a:t>ue </a:t>
            </a:r>
            <a:r>
              <a:rPr lang="en-US" sz="1800" dirty="0"/>
              <a:t>to the inner ear balance receptors being overstimulated while on the treadmill.  Balance and dizziness should subside after 5 minutes.</a:t>
            </a:r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48" y="793124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73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Treadmill Safety/Injury Concerns-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305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Caused by not looking forward which can cause a person to lose balance and fall.  Also caused by people jumping off and on treadmills while they are still running.  Treadmills need to be </a:t>
            </a:r>
            <a:r>
              <a:rPr lang="en-US" dirty="0" smtClean="0"/>
              <a:t>                                 placed </a:t>
            </a:r>
            <a:r>
              <a:rPr lang="en-US" dirty="0"/>
              <a:t>at least 4 feet </a:t>
            </a:r>
            <a:r>
              <a:rPr lang="en-US" dirty="0" smtClean="0"/>
              <a:t>                                    away </a:t>
            </a:r>
            <a:r>
              <a:rPr lang="en-US" dirty="0"/>
              <a:t>from a wall in the </a:t>
            </a:r>
            <a:r>
              <a:rPr lang="en-US" dirty="0" smtClean="0"/>
              <a:t>                                     event </a:t>
            </a:r>
            <a:r>
              <a:rPr lang="en-US" dirty="0"/>
              <a:t>someone falls off </a:t>
            </a:r>
            <a:r>
              <a:rPr lang="en-US" dirty="0" smtClean="0"/>
              <a:t>                                               the </a:t>
            </a:r>
            <a:r>
              <a:rPr lang="en-US" dirty="0"/>
              <a:t>back.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358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treadmill?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used for walking or running while staying in the same place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572496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Treadmill Safety/Injury Concerns- Friction Burn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305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</a:t>
            </a:r>
            <a:r>
              <a:rPr lang="en-US" dirty="0" smtClean="0"/>
              <a:t>ccurs </a:t>
            </a:r>
            <a:r>
              <a:rPr lang="en-US" dirty="0"/>
              <a:t>when someone falls and the treadmill continues to run rubbing the skin raw.  May require skin grafts and could result in long-term disability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1481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14812"/>
            <a:ext cx="2619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08186"/>
            <a:ext cx="2438400" cy="179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226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Treadmill Safety/Injury Concerns- Lower Body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305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Caused by not wearing </a:t>
            </a:r>
            <a:r>
              <a:rPr lang="en-US" dirty="0" smtClean="0"/>
              <a:t>                                             proper </a:t>
            </a:r>
            <a:r>
              <a:rPr lang="en-US" dirty="0"/>
              <a:t>shoes or not </a:t>
            </a:r>
            <a:r>
              <a:rPr lang="en-US" dirty="0" smtClean="0"/>
              <a:t>                                                 wearing </a:t>
            </a:r>
            <a:r>
              <a:rPr lang="en-US" dirty="0"/>
              <a:t>shoes at all.  </a:t>
            </a:r>
            <a:r>
              <a:rPr lang="en-US" dirty="0" smtClean="0"/>
              <a:t>                                                    Can </a:t>
            </a:r>
            <a:r>
              <a:rPr lang="en-US" dirty="0"/>
              <a:t>cause blisters, heel </a:t>
            </a:r>
            <a:r>
              <a:rPr lang="en-US" dirty="0" smtClean="0"/>
              <a:t>                                                   spurs </a:t>
            </a:r>
            <a:r>
              <a:rPr lang="en-US" dirty="0"/>
              <a:t>and ankle, knee </a:t>
            </a:r>
            <a:r>
              <a:rPr lang="en-US" dirty="0" smtClean="0"/>
              <a:t>                                                 and </a:t>
            </a:r>
            <a:r>
              <a:rPr lang="en-US" dirty="0"/>
              <a:t>hip </a:t>
            </a:r>
            <a:r>
              <a:rPr lang="en-US" dirty="0" smtClean="0"/>
              <a:t>problems.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65608"/>
            <a:ext cx="331735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83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Treadmill Safety/Injury Concerns- Upper Body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305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Pain and discomfort that is felt in wrist, upper back, neck and lower back.  Caused by relying too much on the handrails and not walking in an upright position.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086100" cy="229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099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Treadmill Safety/Injury Concerns- Hand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305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Happens more with children in the home, kids will come up to a moving treadmill and try to place their hand under the moving belt.  Can lead to friction burns and broken fingers.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47504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57029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11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Preventing Treadmill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30574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Use the safety tether</a:t>
            </a:r>
          </a:p>
          <a:p>
            <a:pPr lvl="1"/>
            <a:r>
              <a:rPr lang="en-US" sz="2400" dirty="0"/>
              <a:t>Pause the treadmill if you need to step off</a:t>
            </a:r>
          </a:p>
          <a:p>
            <a:pPr lvl="1"/>
            <a:r>
              <a:rPr lang="en-US" sz="2400" dirty="0"/>
              <a:t>Straddle the belt when you start</a:t>
            </a:r>
          </a:p>
          <a:p>
            <a:pPr lvl="1"/>
            <a:r>
              <a:rPr lang="en-US" sz="2400" dirty="0"/>
              <a:t>Maintain an upright position</a:t>
            </a:r>
          </a:p>
          <a:p>
            <a:pPr lvl="1"/>
            <a:r>
              <a:rPr lang="en-US" sz="2400" dirty="0"/>
              <a:t>Keep your eyes forward</a:t>
            </a:r>
          </a:p>
          <a:p>
            <a:pPr lvl="1"/>
            <a:r>
              <a:rPr lang="en-US" sz="2400" dirty="0"/>
              <a:t>Use handrails </a:t>
            </a:r>
            <a:r>
              <a:rPr lang="en-US" sz="2400" dirty="0" smtClean="0"/>
              <a:t>sparingly</a:t>
            </a:r>
          </a:p>
          <a:p>
            <a:pPr lvl="1"/>
            <a:r>
              <a:rPr lang="en-US" sz="2400" dirty="0" smtClean="0"/>
              <a:t>Wear appropriate shoes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280332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96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 Body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6982609" cy="430574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Keep the back straight and torso centered over the pelvis</a:t>
            </a:r>
          </a:p>
          <a:p>
            <a:pPr lvl="1"/>
            <a:r>
              <a:rPr lang="en-US" sz="2400" dirty="0"/>
              <a:t>Keep the chest lifted and shoulders drawn back</a:t>
            </a:r>
          </a:p>
          <a:p>
            <a:pPr lvl="1"/>
            <a:r>
              <a:rPr lang="en-US" sz="2400" dirty="0"/>
              <a:t>Keep abdominals engaged</a:t>
            </a:r>
          </a:p>
          <a:p>
            <a:pPr lvl="1"/>
            <a:r>
              <a:rPr lang="en-US" sz="2400" dirty="0"/>
              <a:t>Relax arms at the side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4" y="3810000"/>
            <a:ext cx="2614246" cy="242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870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Safety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338508" cy="4080029"/>
          </a:xfrm>
        </p:spPr>
        <p:txBody>
          <a:bodyPr>
            <a:noAutofit/>
          </a:bodyPr>
          <a:lstStyle/>
          <a:p>
            <a:r>
              <a:rPr lang="en-US" sz="2300" dirty="0"/>
              <a:t>Never operate the treadmill if it has </a:t>
            </a:r>
            <a:r>
              <a:rPr lang="en-US" sz="2300" b="1" u="sng" dirty="0"/>
              <a:t>a damaged cord </a:t>
            </a:r>
            <a:r>
              <a:rPr lang="en-US" sz="2300" dirty="0"/>
              <a:t>or </a:t>
            </a:r>
            <a:r>
              <a:rPr lang="en-US" sz="2300" b="1" u="sng" dirty="0"/>
              <a:t>plug</a:t>
            </a:r>
            <a:r>
              <a:rPr lang="en-US" sz="2300" dirty="0"/>
              <a:t>, not working </a:t>
            </a:r>
            <a:r>
              <a:rPr lang="en-US" sz="2300" b="1" u="sng" dirty="0"/>
              <a:t>properly</a:t>
            </a:r>
            <a:r>
              <a:rPr lang="en-US" sz="2300" dirty="0"/>
              <a:t> or if </a:t>
            </a:r>
            <a:r>
              <a:rPr lang="en-US" sz="2300" b="1" u="sng" dirty="0"/>
              <a:t>water</a:t>
            </a:r>
            <a:r>
              <a:rPr lang="en-US" sz="2300" dirty="0"/>
              <a:t> has been spilled on it. </a:t>
            </a:r>
            <a:endParaRPr lang="en-US" sz="2300" dirty="0" smtClean="0"/>
          </a:p>
          <a:p>
            <a:endParaRPr lang="en-US" sz="500" dirty="0" smtClean="0"/>
          </a:p>
          <a:p>
            <a:r>
              <a:rPr lang="en-US" sz="2300" dirty="0" smtClean="0"/>
              <a:t>Keep </a:t>
            </a:r>
            <a:r>
              <a:rPr lang="en-US" sz="2300" dirty="0"/>
              <a:t>the cord away from </a:t>
            </a:r>
            <a:r>
              <a:rPr lang="en-US" sz="2300" b="1" u="sng" dirty="0"/>
              <a:t>heated surfaces</a:t>
            </a:r>
            <a:r>
              <a:rPr lang="en-US" sz="2300" dirty="0"/>
              <a:t>. Never operate the treadmill with the </a:t>
            </a:r>
            <a:r>
              <a:rPr lang="en-US" sz="2300" b="1" u="sng" dirty="0"/>
              <a:t>air openings</a:t>
            </a:r>
            <a:r>
              <a:rPr lang="en-US" sz="2300" dirty="0"/>
              <a:t> blocked.  </a:t>
            </a:r>
            <a:endParaRPr lang="en-US" sz="2300" dirty="0" smtClean="0"/>
          </a:p>
          <a:p>
            <a:endParaRPr lang="en-US" sz="500" dirty="0" smtClean="0"/>
          </a:p>
          <a:p>
            <a:r>
              <a:rPr lang="en-US" sz="2300" dirty="0" smtClean="0"/>
              <a:t>Keep </a:t>
            </a:r>
            <a:r>
              <a:rPr lang="en-US" sz="2300" dirty="0"/>
              <a:t>the air openings free of </a:t>
            </a:r>
            <a:r>
              <a:rPr lang="en-US" sz="2300" b="1" u="sng" dirty="0"/>
              <a:t>lint</a:t>
            </a:r>
            <a:r>
              <a:rPr lang="en-US" sz="2300" dirty="0"/>
              <a:t>, </a:t>
            </a:r>
            <a:r>
              <a:rPr lang="en-US" sz="2300" b="1" u="sng" dirty="0"/>
              <a:t>hair</a:t>
            </a:r>
            <a:r>
              <a:rPr lang="en-US" sz="2300" dirty="0"/>
              <a:t> etc. Never drop or insert any </a:t>
            </a:r>
            <a:r>
              <a:rPr lang="en-US" sz="2300" b="1" u="sng" dirty="0"/>
              <a:t>object</a:t>
            </a:r>
            <a:r>
              <a:rPr lang="en-US" sz="2300" dirty="0"/>
              <a:t> into any </a:t>
            </a:r>
            <a:r>
              <a:rPr lang="en-US" sz="2300" b="1" u="sng" dirty="0"/>
              <a:t>opening</a:t>
            </a:r>
            <a:r>
              <a:rPr lang="en-US" sz="2300" dirty="0"/>
              <a:t>. </a:t>
            </a:r>
            <a:endParaRPr lang="en-US" sz="2300" dirty="0" smtClean="0"/>
          </a:p>
          <a:p>
            <a:endParaRPr lang="en-US" sz="500" dirty="0" smtClean="0"/>
          </a:p>
          <a:p>
            <a:r>
              <a:rPr lang="en-US" sz="2300" dirty="0" smtClean="0"/>
              <a:t>Changes </a:t>
            </a:r>
            <a:r>
              <a:rPr lang="en-US" sz="2300" dirty="0"/>
              <a:t>in </a:t>
            </a:r>
            <a:r>
              <a:rPr lang="en-US" sz="2300" b="1" u="sng" dirty="0" smtClean="0"/>
              <a:t>speed</a:t>
            </a:r>
            <a:r>
              <a:rPr lang="en-US" sz="2300" dirty="0" smtClean="0"/>
              <a:t> </a:t>
            </a:r>
            <a:r>
              <a:rPr lang="en-US" sz="2300" dirty="0"/>
              <a:t>and </a:t>
            </a:r>
            <a:r>
              <a:rPr lang="en-US" sz="2300" b="1" u="sng" dirty="0"/>
              <a:t>incline</a:t>
            </a:r>
            <a:r>
              <a:rPr lang="en-US" sz="2300" dirty="0"/>
              <a:t> do not occur immediately, the treadmill will adjust </a:t>
            </a:r>
            <a:r>
              <a:rPr lang="en-US" sz="2300" b="1" u="sng" dirty="0"/>
              <a:t>gradually</a:t>
            </a:r>
            <a:r>
              <a:rPr lang="en-US" sz="2300" dirty="0"/>
              <a:t>. 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000578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Safety Considerations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338508" cy="4080029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caution while </a:t>
            </a:r>
            <a:r>
              <a:rPr lang="en-US" b="1" u="sng" dirty="0"/>
              <a:t>walking</a:t>
            </a:r>
            <a:r>
              <a:rPr lang="en-US" dirty="0"/>
              <a:t> or </a:t>
            </a:r>
            <a:r>
              <a:rPr lang="en-US" b="1" u="sng" dirty="0"/>
              <a:t>running</a:t>
            </a:r>
            <a:r>
              <a:rPr lang="en-US" dirty="0"/>
              <a:t>, distractions may cause you to </a:t>
            </a:r>
            <a:r>
              <a:rPr lang="en-US" b="1" u="sng" dirty="0"/>
              <a:t>lose balance</a:t>
            </a:r>
            <a:r>
              <a:rPr lang="en-US" dirty="0"/>
              <a:t> which could lead to </a:t>
            </a:r>
            <a:r>
              <a:rPr lang="en-US" b="1" u="sng" dirty="0"/>
              <a:t>serious injury</a:t>
            </a:r>
            <a:r>
              <a:rPr lang="en-US" dirty="0"/>
              <a:t>.  </a:t>
            </a:r>
            <a:r>
              <a:rPr lang="en-US" b="1" i="1" dirty="0"/>
              <a:t>NO </a:t>
            </a:r>
            <a:r>
              <a:rPr lang="en-US" b="1" i="1" u="sng" dirty="0"/>
              <a:t>CELL PHONES</a:t>
            </a:r>
            <a:r>
              <a:rPr lang="en-US" b="1" i="1" dirty="0"/>
              <a:t>!</a:t>
            </a:r>
            <a:r>
              <a:rPr lang="en-US" dirty="0"/>
              <a:t>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Do </a:t>
            </a:r>
            <a:r>
              <a:rPr lang="en-US" dirty="0"/>
              <a:t>not use excessive pressure in the </a:t>
            </a:r>
            <a:r>
              <a:rPr lang="en-US" b="1" u="sng" dirty="0"/>
              <a:t>console control keys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b="1" u="sng" dirty="0" smtClean="0"/>
              <a:t>Safety </a:t>
            </a:r>
            <a:r>
              <a:rPr lang="en-US" b="1" u="sng" dirty="0"/>
              <a:t>tether</a:t>
            </a:r>
            <a:r>
              <a:rPr lang="en-US" dirty="0"/>
              <a:t> must be worn at all times.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Mandatory </a:t>
            </a:r>
            <a:r>
              <a:rPr lang="en-US" b="1" u="sng" dirty="0"/>
              <a:t>2 minute</a:t>
            </a:r>
            <a:r>
              <a:rPr lang="en-US" dirty="0"/>
              <a:t> cool down on all programs.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91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Manual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Hill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Fat Burn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Cardio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Strength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Interval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E:\FCC\Cardio Equipment\Images\treadmil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07771"/>
            <a:ext cx="3000375" cy="19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19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Turn the </a:t>
            </a:r>
            <a:r>
              <a:rPr lang="en-US" b="1" u="sng" dirty="0"/>
              <a:t>power switch</a:t>
            </a:r>
            <a:r>
              <a:rPr lang="en-US" dirty="0"/>
              <a:t> on (located on </a:t>
            </a:r>
            <a:r>
              <a:rPr lang="en-US" dirty="0" smtClean="0"/>
              <a:t>                    the </a:t>
            </a:r>
            <a:r>
              <a:rPr lang="en-US" dirty="0"/>
              <a:t>front of the treadmill below the </a:t>
            </a:r>
            <a:r>
              <a:rPr lang="en-US" b="1" u="sng" dirty="0"/>
              <a:t>motor cover</a:t>
            </a:r>
            <a:r>
              <a:rPr lang="en-US" dirty="0"/>
              <a:t>).  </a:t>
            </a:r>
            <a:r>
              <a:rPr lang="en-US" b="1" u="sng" dirty="0"/>
              <a:t>Safety key</a:t>
            </a:r>
            <a:r>
              <a:rPr lang="en-US" dirty="0"/>
              <a:t> must be installed or the treadmill will not work without it.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When </a:t>
            </a:r>
            <a:r>
              <a:rPr lang="en-US" b="1" u="sng" dirty="0"/>
              <a:t>power </a:t>
            </a:r>
            <a:r>
              <a:rPr lang="en-US" dirty="0"/>
              <a:t>is turned on all the </a:t>
            </a:r>
            <a:r>
              <a:rPr lang="en-US" b="1" u="sng" dirty="0"/>
              <a:t>lights</a:t>
            </a:r>
            <a:r>
              <a:rPr lang="en-US" dirty="0"/>
              <a:t> on the display will light for a short time.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Treadmill </a:t>
            </a:r>
            <a:r>
              <a:rPr lang="en-US" dirty="0"/>
              <a:t>will then enter </a:t>
            </a:r>
            <a:r>
              <a:rPr lang="en-US" b="1" u="sng" dirty="0"/>
              <a:t>idle mode</a:t>
            </a:r>
            <a:r>
              <a:rPr lang="en-US" dirty="0"/>
              <a:t>, this is the </a:t>
            </a:r>
            <a:r>
              <a:rPr lang="en-US" b="1" u="sng" dirty="0"/>
              <a:t>starting point</a:t>
            </a:r>
            <a:r>
              <a:rPr lang="en-US" dirty="0"/>
              <a:t> for operation.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813">
            <a:off x="6336171" y="691639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715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Treadmill Timeline: 2000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Treadmill originated as a power source for farmers, the primary use was to lift buckets of water and grinding grain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286000" cy="32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48825"/>
            <a:ext cx="436649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90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Cleaning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338508" cy="4080029"/>
          </a:xfrm>
        </p:spPr>
        <p:txBody>
          <a:bodyPr>
            <a:normAutofit/>
          </a:bodyPr>
          <a:lstStyle/>
          <a:p>
            <a:r>
              <a:rPr lang="en-US" dirty="0"/>
              <a:t>Treadmill users will clean the equipment after </a:t>
            </a:r>
            <a:r>
              <a:rPr lang="en-US" b="1" u="sng" dirty="0"/>
              <a:t>every use </a:t>
            </a:r>
            <a:r>
              <a:rPr lang="en-US" dirty="0"/>
              <a:t>with a </a:t>
            </a:r>
            <a:r>
              <a:rPr lang="en-US" b="1" u="sng" dirty="0"/>
              <a:t>gym wipe </a:t>
            </a:r>
            <a:r>
              <a:rPr lang="en-US" dirty="0"/>
              <a:t>and </a:t>
            </a:r>
            <a:r>
              <a:rPr lang="en-US" b="1" u="sng" dirty="0"/>
              <a:t>remove</a:t>
            </a:r>
            <a:r>
              <a:rPr lang="en-US" dirty="0"/>
              <a:t> any </a:t>
            </a:r>
            <a:r>
              <a:rPr lang="en-US" b="1" u="sng" dirty="0"/>
              <a:t>trash</a:t>
            </a:r>
            <a:r>
              <a:rPr lang="en-US" dirty="0"/>
              <a:t>.  Additionally, students will complete a </a:t>
            </a:r>
            <a:r>
              <a:rPr lang="en-US" b="1" u="sng" dirty="0"/>
              <a:t>deep cleaning</a:t>
            </a:r>
            <a:r>
              <a:rPr lang="en-US" dirty="0"/>
              <a:t> of the treadmill weekly.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92510"/>
            <a:ext cx="2595562" cy="29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10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Cleaning the Treadmill:</a:t>
            </a:r>
            <a:br>
              <a:rPr lang="en-US" dirty="0" smtClean="0"/>
            </a:br>
            <a:r>
              <a:rPr lang="en-US" dirty="0" smtClean="0"/>
              <a:t>Every Use</a:t>
            </a:r>
            <a:endParaRPr lang="en-US" dirty="0"/>
          </a:p>
        </p:txBody>
      </p:sp>
      <p:pic>
        <p:nvPicPr>
          <p:cNvPr id="2050" name="Picture 2" descr="E:\FCC\Cardio Equipment\Treadmill\treadmill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973638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323652"/>
            <a:ext cx="3429000" cy="3508977"/>
          </a:xfrm>
        </p:spPr>
        <p:txBody>
          <a:bodyPr/>
          <a:lstStyle/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Console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Handles and Heart Rate Monitors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Motor Covering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Belt Side Panels</a:t>
            </a:r>
          </a:p>
          <a:p>
            <a:pPr marL="68580" indent="0">
              <a:spcAft>
                <a:spcPts val="600"/>
              </a:spcAft>
              <a:buNone/>
            </a:pPr>
            <a:r>
              <a:rPr lang="en-US" dirty="0" smtClean="0"/>
              <a:t>** Remove Trash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5093653"/>
            <a:ext cx="2590800" cy="4689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2314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Cleaning the Treadmill:</a:t>
            </a:r>
            <a:br>
              <a:rPr lang="en-US" dirty="0" smtClean="0"/>
            </a:br>
            <a:r>
              <a:rPr lang="en-US" dirty="0" smtClean="0"/>
              <a:t>Weekly</a:t>
            </a:r>
            <a:endParaRPr lang="en-US" dirty="0"/>
          </a:p>
        </p:txBody>
      </p:sp>
      <p:pic>
        <p:nvPicPr>
          <p:cNvPr id="2050" name="Picture 2" descr="E:\FCC\Cardio Equipment\Treadmill\treadmill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973638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323652"/>
            <a:ext cx="3429000" cy="3508977"/>
          </a:xfrm>
        </p:spPr>
        <p:txBody>
          <a:bodyPr>
            <a:normAutofit fontScale="92500"/>
          </a:bodyPr>
          <a:lstStyle/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Console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Handles and Heart Rate Monitors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Motor Covering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Belt Side Panels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Mat under the treadmill</a:t>
            </a:r>
          </a:p>
          <a:p>
            <a:pPr marL="68580" indent="0">
              <a:spcAft>
                <a:spcPts val="600"/>
              </a:spcAft>
              <a:buNone/>
            </a:pPr>
            <a:r>
              <a:rPr lang="en-US" dirty="0" smtClean="0"/>
              <a:t>** Remove Trash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97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886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Treadmill Timeline: </a:t>
            </a:r>
            <a:r>
              <a:rPr lang="en-US" dirty="0" smtClean="0"/>
              <a:t>1818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Sir William Cubit </a:t>
            </a:r>
            <a:r>
              <a:rPr lang="en-US" dirty="0" smtClean="0"/>
              <a:t>		                                 promotes </a:t>
            </a:r>
            <a:r>
              <a:rPr lang="en-US" dirty="0"/>
              <a:t>the use of </a:t>
            </a:r>
            <a:r>
              <a:rPr lang="en-US" dirty="0" smtClean="0"/>
              <a:t>                                                           treadmills </a:t>
            </a:r>
            <a:r>
              <a:rPr lang="en-US" dirty="0"/>
              <a:t>as </a:t>
            </a:r>
            <a:r>
              <a:rPr lang="en-US" dirty="0" smtClean="0"/>
              <a:t>                                                             punishment </a:t>
            </a:r>
            <a:r>
              <a:rPr lang="en-US" dirty="0"/>
              <a:t>for </a:t>
            </a:r>
            <a:r>
              <a:rPr lang="en-US" dirty="0" smtClean="0"/>
              <a:t>                                                        prisoners</a:t>
            </a:r>
            <a:r>
              <a:rPr lang="en-US" dirty="0"/>
              <a:t>.  Prisoners </a:t>
            </a:r>
            <a:r>
              <a:rPr lang="en-US" dirty="0" smtClean="0"/>
              <a:t>                                                            were </a:t>
            </a:r>
            <a:r>
              <a:rPr lang="en-US" dirty="0"/>
              <a:t>required to </a:t>
            </a:r>
            <a:r>
              <a:rPr lang="en-US" dirty="0" smtClean="0"/>
              <a:t>                                                              stand </a:t>
            </a:r>
            <a:r>
              <a:rPr lang="en-US" dirty="0"/>
              <a:t>side by side on </a:t>
            </a:r>
            <a:r>
              <a:rPr lang="en-US" dirty="0" smtClean="0"/>
              <a:t>                                                           a </a:t>
            </a:r>
            <a:r>
              <a:rPr lang="en-US" dirty="0"/>
              <a:t>wheel and were </a:t>
            </a:r>
            <a:r>
              <a:rPr lang="en-US" dirty="0" smtClean="0"/>
              <a:t>                                                   required </a:t>
            </a:r>
            <a:r>
              <a:rPr lang="en-US" dirty="0"/>
              <a:t>to work 6 </a:t>
            </a:r>
            <a:r>
              <a:rPr lang="en-US" dirty="0" smtClean="0"/>
              <a:t>                                                          hour </a:t>
            </a:r>
            <a:r>
              <a:rPr lang="en-US" dirty="0"/>
              <a:t>more hours per </a:t>
            </a:r>
            <a:r>
              <a:rPr lang="en-US" dirty="0" smtClean="0"/>
              <a:t>                                              day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82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Treadmill Timeline: 1913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US Patent of a treadmill training machine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18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Treadmill Timeline: 1952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Robert Bruce began </a:t>
            </a:r>
            <a:r>
              <a:rPr lang="en-US" dirty="0" smtClean="0"/>
              <a:t>                                               using </a:t>
            </a:r>
            <a:r>
              <a:rPr lang="en-US" dirty="0"/>
              <a:t>exercise treadmills to </a:t>
            </a:r>
            <a:r>
              <a:rPr lang="en-US" dirty="0" smtClean="0"/>
              <a:t>                                  diagnose </a:t>
            </a:r>
            <a:r>
              <a:rPr lang="en-US" dirty="0"/>
              <a:t>heart and lung </a:t>
            </a:r>
            <a:r>
              <a:rPr lang="en-US" dirty="0" smtClean="0"/>
              <a:t>                                      disease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79920"/>
            <a:ext cx="2647950" cy="378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3200400" cy="237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991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Treadmill Timeline: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Kenneth Cooper </a:t>
            </a:r>
            <a:r>
              <a:rPr lang="en-US" dirty="0" smtClean="0"/>
              <a:t>                                         published </a:t>
            </a:r>
            <a:r>
              <a:rPr lang="en-US" dirty="0"/>
              <a:t>research on </a:t>
            </a:r>
            <a:r>
              <a:rPr lang="en-US" dirty="0" smtClean="0"/>
              <a:t>the                                  </a:t>
            </a:r>
            <a:r>
              <a:rPr lang="en-US" dirty="0"/>
              <a:t>benefits of aerobic </a:t>
            </a:r>
            <a:r>
              <a:rPr lang="en-US" dirty="0" smtClean="0"/>
              <a:t>                                           exercise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090862" cy="384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19284"/>
          <a:stretch/>
        </p:blipFill>
        <p:spPr bwMode="auto">
          <a:xfrm>
            <a:off x="3124200" y="3555642"/>
            <a:ext cx="1907354" cy="272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41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Treadmill Timeline: 1969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William </a:t>
            </a:r>
            <a:r>
              <a:rPr lang="en-US" dirty="0"/>
              <a:t>Staub</a:t>
            </a:r>
            <a:r>
              <a:rPr lang="en-US" dirty="0"/>
              <a:t> developed the first treadmill for home use called the </a:t>
            </a:r>
            <a:r>
              <a:rPr lang="en-US" dirty="0" smtClean="0"/>
              <a:t>Pace Master </a:t>
            </a:r>
            <a:r>
              <a:rPr lang="en-US" dirty="0"/>
              <a:t>600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6020"/>
            <a:ext cx="3877569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69" y="3356020"/>
            <a:ext cx="2446512" cy="311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21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Treadmill Timeline: 1982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Hudson Aquatic created an underwater treadmill which allows </a:t>
            </a:r>
            <a:r>
              <a:rPr lang="en-US" dirty="0" smtClean="0"/>
              <a:t>                                                people </a:t>
            </a:r>
            <a:r>
              <a:rPr lang="en-US" dirty="0"/>
              <a:t>with arthritis the </a:t>
            </a:r>
            <a:r>
              <a:rPr lang="en-US" dirty="0" smtClean="0"/>
              <a:t>                                                benefits </a:t>
            </a:r>
            <a:r>
              <a:rPr lang="en-US" dirty="0"/>
              <a:t>of walking, with </a:t>
            </a:r>
            <a:r>
              <a:rPr lang="en-US" dirty="0" smtClean="0"/>
              <a:t>                                               less </a:t>
            </a:r>
            <a:r>
              <a:rPr lang="en-US" dirty="0"/>
              <a:t>pain on their joints </a:t>
            </a:r>
            <a:r>
              <a:rPr lang="en-US" dirty="0" smtClean="0"/>
              <a:t>                                              due </a:t>
            </a:r>
            <a:r>
              <a:rPr lang="en-US" dirty="0"/>
              <a:t>to the buoyancy </a:t>
            </a:r>
            <a:r>
              <a:rPr lang="en-US" dirty="0" smtClean="0"/>
              <a:t>                                               created </a:t>
            </a:r>
            <a:r>
              <a:rPr lang="en-US" dirty="0"/>
              <a:t>by the water</a:t>
            </a:r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1887"/>
            <a:ext cx="2862262" cy="35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535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398</TotalTime>
  <Words>1008</Words>
  <Application>Microsoft Office PowerPoint</Application>
  <PresentationFormat>On-screen Show (4:3)</PresentationFormat>
  <Paragraphs>119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Austin</vt:lpstr>
      <vt:lpstr>All About the Treadmills </vt:lpstr>
      <vt:lpstr>What is a treadmill?</vt:lpstr>
      <vt:lpstr>Treadmill Timeline: 2000 BC</vt:lpstr>
      <vt:lpstr>Treadmill Timeline: 1818 AD</vt:lpstr>
      <vt:lpstr>Treadmill Timeline: 1913</vt:lpstr>
      <vt:lpstr>Treadmill Timeline: 1952</vt:lpstr>
      <vt:lpstr>Treadmill Timeline: 1968</vt:lpstr>
      <vt:lpstr>Treadmill Timeline: 1969</vt:lpstr>
      <vt:lpstr>Treadmill Timeline: 1982</vt:lpstr>
      <vt:lpstr>Treadmill Timeline: 1996</vt:lpstr>
      <vt:lpstr>Where are treadmill used today?</vt:lpstr>
      <vt:lpstr>Where are treadmill used today?</vt:lpstr>
      <vt:lpstr>Where are treadmill used today?</vt:lpstr>
      <vt:lpstr>Where are treadmill used today?</vt:lpstr>
      <vt:lpstr>What is a manual locomotion therapy?</vt:lpstr>
      <vt:lpstr>What are the advantages of treadmills?</vt:lpstr>
      <vt:lpstr>What are the disadvantages of treadmills?</vt:lpstr>
      <vt:lpstr>Treadmill Safety/Injury Concerns- Dizziness</vt:lpstr>
      <vt:lpstr>Treadmill Safety/Injury Concerns- Falls</vt:lpstr>
      <vt:lpstr>Treadmill Safety/Injury Concerns- Friction Burn</vt:lpstr>
      <vt:lpstr>Treadmill Safety/Injury Concerns- Lower Body Injuries</vt:lpstr>
      <vt:lpstr>Treadmill Safety/Injury Concerns- Upper Body Injuries</vt:lpstr>
      <vt:lpstr>Treadmill Safety/Injury Concerns- Hand Injuries</vt:lpstr>
      <vt:lpstr>Preventing Treadmill Injuries</vt:lpstr>
      <vt:lpstr>Proper Body Alignment</vt:lpstr>
      <vt:lpstr>Safety Considerations</vt:lpstr>
      <vt:lpstr>Safety Considerations Cont.</vt:lpstr>
      <vt:lpstr>Programs</vt:lpstr>
      <vt:lpstr>Getting Started</vt:lpstr>
      <vt:lpstr>Cleaning and Maintenance</vt:lpstr>
      <vt:lpstr>Cleaning the Treadmill: Every Use</vt:lpstr>
      <vt:lpstr>Cleaning the Treadmill: Weekly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the Treadmills</dc:title>
  <dc:creator>Stacey</dc:creator>
  <cp:lastModifiedBy>Stacey</cp:lastModifiedBy>
  <cp:revision>16</cp:revision>
  <cp:lastPrinted>2014-07-23T12:43:02Z</cp:lastPrinted>
  <dcterms:created xsi:type="dcterms:W3CDTF">2013-08-25T18:42:24Z</dcterms:created>
  <dcterms:modified xsi:type="dcterms:W3CDTF">2014-07-23T18:44:39Z</dcterms:modified>
</cp:coreProperties>
</file>