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57" r:id="rId3"/>
    <p:sldId id="262" r:id="rId4"/>
    <p:sldId id="263" r:id="rId5"/>
    <p:sldId id="278" r:id="rId6"/>
    <p:sldId id="279" r:id="rId7"/>
    <p:sldId id="283" r:id="rId8"/>
    <p:sldId id="290" r:id="rId9"/>
    <p:sldId id="286" r:id="rId10"/>
    <p:sldId id="287" r:id="rId11"/>
    <p:sldId id="261" r:id="rId12"/>
    <p:sldId id="285" r:id="rId13"/>
    <p:sldId id="288" r:id="rId1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676C4812-3196-4D81-AAE7-F59B8EB75B0A}" type="datetimeFigureOut">
              <a:rPr lang="en-US" smtClean="0"/>
              <a:t>8/5/2014</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FF559413-6F6D-4263-9478-6A61F20644B2}" type="slidenum">
              <a:rPr lang="en-US" smtClean="0"/>
              <a:t>‹#›</a:t>
            </a:fld>
            <a:endParaRPr lang="en-US" dirty="0"/>
          </a:p>
        </p:txBody>
      </p:sp>
    </p:spTree>
    <p:extLst>
      <p:ext uri="{BB962C8B-B14F-4D97-AF65-F5344CB8AC3E}">
        <p14:creationId xmlns:p14="http://schemas.microsoft.com/office/powerpoint/2010/main" val="14963455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9C8E432-91B6-4756-BE18-DCAD8CB4391E}" type="datetimeFigureOut">
              <a:rPr lang="en-US" smtClean="0"/>
              <a:t>8/5/2014</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E39DE5C-9BED-4DF8-86BC-A3AFFDA03CF4}"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8E432-91B6-4756-BE18-DCAD8CB4391E}" type="datetimeFigureOut">
              <a:rPr lang="en-US" smtClean="0"/>
              <a:t>8/5/2014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39DE5C-9BED-4DF8-86BC-A3AFFDA03CF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8E432-91B6-4756-BE18-DCAD8CB4391E}" type="datetimeFigureOut">
              <a:rPr lang="en-US" smtClean="0"/>
              <a:t>8/5/2014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39DE5C-9BED-4DF8-86BC-A3AFFDA03CF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C8E432-91B6-4756-BE18-DCAD8CB4391E}" type="datetimeFigureOut">
              <a:rPr lang="en-US" smtClean="0"/>
              <a:t>8/5/2014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39DE5C-9BED-4DF8-86BC-A3AFFDA03CF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8E432-91B6-4756-BE18-DCAD8CB4391E}" type="datetimeFigureOut">
              <a:rPr lang="en-US" smtClean="0"/>
              <a:t>8/5/2014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39DE5C-9BED-4DF8-86BC-A3AFFDA03CF4}"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9C8E432-91B6-4756-BE18-DCAD8CB4391E}" type="datetimeFigureOut">
              <a:rPr lang="en-US" smtClean="0"/>
              <a:t>8/5/2014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39DE5C-9BED-4DF8-86BC-A3AFFDA03CF4}"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C8E432-91B6-4756-BE18-DCAD8CB4391E}" type="datetimeFigureOut">
              <a:rPr lang="en-US" smtClean="0"/>
              <a:t>8/5/2014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39DE5C-9BED-4DF8-86BC-A3AFFDA03CF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C8E432-91B6-4756-BE18-DCAD8CB4391E}" type="datetimeFigureOut">
              <a:rPr lang="en-US" smtClean="0"/>
              <a:t>8/5/2014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39DE5C-9BED-4DF8-86BC-A3AFFDA03CF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8E432-91B6-4756-BE18-DCAD8CB4391E}" type="datetimeFigureOut">
              <a:rPr lang="en-US" smtClean="0"/>
              <a:t>8/5/2014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39DE5C-9BED-4DF8-86BC-A3AFFDA03CF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69C8E432-91B6-4756-BE18-DCAD8CB4391E}" type="datetimeFigureOut">
              <a:rPr lang="en-US" smtClean="0"/>
              <a:t>8/5/2014</a:t>
            </a:fld>
            <a:endParaRPr lang="en-US" dirty="0"/>
          </a:p>
        </p:txBody>
      </p:sp>
      <p:sp>
        <p:nvSpPr>
          <p:cNvPr id="7" name="Slide Number Placeholder 6"/>
          <p:cNvSpPr>
            <a:spLocks noGrp="1"/>
          </p:cNvSpPr>
          <p:nvPr>
            <p:ph type="sldNum" sz="quarter" idx="12"/>
          </p:nvPr>
        </p:nvSpPr>
        <p:spPr/>
        <p:txBody>
          <a:bodyPr/>
          <a:lstStyle/>
          <a:p>
            <a:fld id="{6E39DE5C-9BED-4DF8-86BC-A3AFFDA03CF4}"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8E432-91B6-4756-BE18-DCAD8CB4391E}" type="datetimeFigureOut">
              <a:rPr lang="en-US" smtClean="0"/>
              <a:t>8/5/2014</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6E39DE5C-9BED-4DF8-86BC-A3AFFDA03CF4}"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9C8E432-91B6-4756-BE18-DCAD8CB4391E}" type="datetimeFigureOut">
              <a:rPr lang="en-US" smtClean="0"/>
              <a:t>8/5/2014</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E39DE5C-9BED-4DF8-86BC-A3AFFDA03CF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All About the </a:t>
            </a:r>
            <a:r>
              <a:rPr lang="en-US" dirty="0" smtClean="0"/>
              <a:t>Ellipticals</a:t>
            </a:r>
            <a:r>
              <a:rPr lang="en-US" dirty="0" smtClean="0"/>
              <a:t> </a:t>
            </a:r>
            <a:endParaRPr lang="en-US" dirty="0"/>
          </a:p>
        </p:txBody>
      </p:sp>
      <p:sp>
        <p:nvSpPr>
          <p:cNvPr id="3" name="Subtitle 2"/>
          <p:cNvSpPr>
            <a:spLocks noGrp="1"/>
          </p:cNvSpPr>
          <p:nvPr>
            <p:ph type="subTitle" idx="1"/>
          </p:nvPr>
        </p:nvSpPr>
        <p:spPr/>
        <p:txBody>
          <a:bodyPr/>
          <a:lstStyle/>
          <a:p>
            <a:r>
              <a:rPr lang="en-US" dirty="0" smtClean="0"/>
              <a:t>Safety Guidelines</a:t>
            </a:r>
            <a:endParaRPr lang="en-US" dirty="0"/>
          </a:p>
        </p:txBody>
      </p:sp>
    </p:spTree>
    <p:extLst>
      <p:ext uri="{BB962C8B-B14F-4D97-AF65-F5344CB8AC3E}">
        <p14:creationId xmlns:p14="http://schemas.microsoft.com/office/powerpoint/2010/main" val="3791455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024744" cy="1143000"/>
          </a:xfrm>
        </p:spPr>
        <p:txBody>
          <a:bodyPr/>
          <a:lstStyle/>
          <a:p>
            <a:r>
              <a:rPr lang="en-US" dirty="0" smtClean="0"/>
              <a:t>Safety Considerations Cont.</a:t>
            </a:r>
            <a:endParaRPr lang="en-US" dirty="0"/>
          </a:p>
        </p:txBody>
      </p:sp>
      <p:sp>
        <p:nvSpPr>
          <p:cNvPr id="3" name="Content Placeholder 2"/>
          <p:cNvSpPr>
            <a:spLocks noGrp="1"/>
          </p:cNvSpPr>
          <p:nvPr>
            <p:ph idx="1"/>
          </p:nvPr>
        </p:nvSpPr>
        <p:spPr>
          <a:xfrm>
            <a:off x="838200" y="1371600"/>
            <a:ext cx="7543800" cy="4461029"/>
          </a:xfrm>
        </p:spPr>
        <p:txBody>
          <a:bodyPr>
            <a:noAutofit/>
          </a:bodyPr>
          <a:lstStyle/>
          <a:p>
            <a:r>
              <a:rPr lang="en-US" dirty="0" smtClean="0"/>
              <a:t>Use </a:t>
            </a:r>
            <a:r>
              <a:rPr lang="en-US" dirty="0"/>
              <a:t>caution </a:t>
            </a:r>
            <a:r>
              <a:rPr lang="en-US" dirty="0" smtClean="0"/>
              <a:t>while using the elliptical, </a:t>
            </a:r>
            <a:r>
              <a:rPr lang="en-US" dirty="0"/>
              <a:t>distractions may cause you to </a:t>
            </a:r>
            <a:r>
              <a:rPr lang="en-US" b="1" u="sng" dirty="0"/>
              <a:t>lose balance</a:t>
            </a:r>
            <a:r>
              <a:rPr lang="en-US" dirty="0"/>
              <a:t> which could lead to </a:t>
            </a:r>
            <a:r>
              <a:rPr lang="en-US" b="1" u="sng" dirty="0"/>
              <a:t>serious injury</a:t>
            </a:r>
            <a:r>
              <a:rPr lang="en-US" dirty="0"/>
              <a:t>.  </a:t>
            </a:r>
            <a:r>
              <a:rPr lang="en-US" b="1" i="1" dirty="0"/>
              <a:t>NO </a:t>
            </a:r>
            <a:r>
              <a:rPr lang="en-US" b="1" i="1" u="sng" dirty="0"/>
              <a:t>CELL PHONES</a:t>
            </a:r>
            <a:r>
              <a:rPr lang="en-US" b="1" i="1" dirty="0"/>
              <a:t>!</a:t>
            </a:r>
            <a:r>
              <a:rPr lang="en-US" dirty="0"/>
              <a:t> </a:t>
            </a:r>
            <a:endParaRPr lang="en-US" dirty="0" smtClean="0"/>
          </a:p>
          <a:p>
            <a:endParaRPr lang="en-US" sz="500" dirty="0" smtClean="0"/>
          </a:p>
          <a:p>
            <a:r>
              <a:rPr lang="en-US" dirty="0" smtClean="0"/>
              <a:t>Do </a:t>
            </a:r>
            <a:r>
              <a:rPr lang="en-US" dirty="0"/>
              <a:t>not use excessive pressure in the </a:t>
            </a:r>
            <a:r>
              <a:rPr lang="en-US" b="1" u="sng" dirty="0"/>
              <a:t>console control keys</a:t>
            </a:r>
            <a:r>
              <a:rPr lang="en-US" dirty="0"/>
              <a:t>. </a:t>
            </a:r>
            <a:endParaRPr lang="en-US" dirty="0"/>
          </a:p>
          <a:p>
            <a:endParaRPr lang="en-US" sz="500" dirty="0" smtClean="0"/>
          </a:p>
          <a:p>
            <a:r>
              <a:rPr lang="en-US" dirty="0" smtClean="0"/>
              <a:t>Wear </a:t>
            </a:r>
            <a:r>
              <a:rPr lang="en-US" dirty="0"/>
              <a:t>proper </a:t>
            </a:r>
            <a:r>
              <a:rPr lang="en-US" b="1" u="sng" dirty="0"/>
              <a:t>shoes</a:t>
            </a:r>
            <a:r>
              <a:rPr lang="en-US" dirty="0"/>
              <a:t>. High heels, dress shoes, </a:t>
            </a:r>
            <a:r>
              <a:rPr lang="en-US" b="1" u="sng" dirty="0"/>
              <a:t>sandals</a:t>
            </a:r>
            <a:r>
              <a:rPr lang="en-US" dirty="0"/>
              <a:t> or </a:t>
            </a:r>
            <a:r>
              <a:rPr lang="en-US" b="1" u="sng" dirty="0"/>
              <a:t>bare feet</a:t>
            </a:r>
            <a:r>
              <a:rPr lang="en-US" dirty="0"/>
              <a:t> are not suitable for use on your elliptical. Quality athletic shoes are recommended to avoid </a:t>
            </a:r>
            <a:r>
              <a:rPr lang="en-US" b="1" u="sng" dirty="0"/>
              <a:t>leg fatigue</a:t>
            </a:r>
            <a:r>
              <a:rPr lang="en-US" dirty="0"/>
              <a:t>. </a:t>
            </a:r>
          </a:p>
          <a:p>
            <a:endParaRPr lang="en-US" sz="500" dirty="0" smtClean="0"/>
          </a:p>
          <a:p>
            <a:r>
              <a:rPr lang="en-US" dirty="0" smtClean="0"/>
              <a:t>Mandatory </a:t>
            </a:r>
            <a:r>
              <a:rPr lang="en-US" b="1" u="sng" dirty="0"/>
              <a:t>2 minute</a:t>
            </a:r>
            <a:r>
              <a:rPr lang="en-US" dirty="0"/>
              <a:t> cool down on all programs. </a:t>
            </a:r>
          </a:p>
        </p:txBody>
      </p:sp>
    </p:spTree>
    <p:extLst>
      <p:ext uri="{BB962C8B-B14F-4D97-AF65-F5344CB8AC3E}">
        <p14:creationId xmlns:p14="http://schemas.microsoft.com/office/powerpoint/2010/main" val="2469191209"/>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Programs</a:t>
            </a:r>
            <a:endParaRPr lang="en-US" dirty="0"/>
          </a:p>
        </p:txBody>
      </p:sp>
      <p:sp>
        <p:nvSpPr>
          <p:cNvPr id="3" name="Content Placeholder 2"/>
          <p:cNvSpPr>
            <a:spLocks noGrp="1"/>
          </p:cNvSpPr>
          <p:nvPr>
            <p:ph idx="1"/>
          </p:nvPr>
        </p:nvSpPr>
        <p:spPr/>
        <p:txBody>
          <a:bodyPr>
            <a:normAutofit fontScale="92500"/>
          </a:bodyPr>
          <a:lstStyle/>
          <a:p>
            <a:pPr>
              <a:lnSpc>
                <a:spcPct val="150000"/>
              </a:lnSpc>
            </a:pPr>
            <a:r>
              <a:rPr lang="en-US" dirty="0" smtClean="0"/>
              <a:t>Manual</a:t>
            </a:r>
          </a:p>
          <a:p>
            <a:pPr>
              <a:lnSpc>
                <a:spcPct val="150000"/>
              </a:lnSpc>
            </a:pPr>
            <a:r>
              <a:rPr lang="en-US" dirty="0" smtClean="0"/>
              <a:t>Hill</a:t>
            </a:r>
          </a:p>
          <a:p>
            <a:pPr>
              <a:lnSpc>
                <a:spcPct val="150000"/>
              </a:lnSpc>
            </a:pPr>
            <a:r>
              <a:rPr lang="en-US" dirty="0" smtClean="0"/>
              <a:t>Fat Burn</a:t>
            </a:r>
          </a:p>
          <a:p>
            <a:pPr>
              <a:lnSpc>
                <a:spcPct val="150000"/>
              </a:lnSpc>
            </a:pPr>
            <a:r>
              <a:rPr lang="en-US" dirty="0" smtClean="0"/>
              <a:t>Cardio</a:t>
            </a:r>
          </a:p>
          <a:p>
            <a:pPr>
              <a:lnSpc>
                <a:spcPct val="150000"/>
              </a:lnSpc>
            </a:pPr>
            <a:r>
              <a:rPr lang="en-US" dirty="0" smtClean="0"/>
              <a:t>Strength</a:t>
            </a:r>
          </a:p>
          <a:p>
            <a:pPr>
              <a:lnSpc>
                <a:spcPct val="150000"/>
              </a:lnSpc>
            </a:pPr>
            <a:r>
              <a:rPr lang="en-US" dirty="0" smtClean="0"/>
              <a:t>Interval</a:t>
            </a:r>
          </a:p>
          <a:p>
            <a:endParaRPr lang="en-US" dirty="0" smtClean="0"/>
          </a:p>
          <a:p>
            <a:endParaRPr lang="en-US" dirty="0"/>
          </a:p>
        </p:txBody>
      </p:sp>
      <p:pic>
        <p:nvPicPr>
          <p:cNvPr id="1027" name="Picture 3" descr="E:\FCC\Cardio Equipment\Images\treadmill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2307771"/>
            <a:ext cx="3000375" cy="1996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511997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024744" cy="1143000"/>
          </a:xfrm>
        </p:spPr>
        <p:txBody>
          <a:bodyPr/>
          <a:lstStyle/>
          <a:p>
            <a:r>
              <a:rPr lang="en-US" dirty="0" smtClean="0"/>
              <a:t>Getting Started</a:t>
            </a:r>
            <a:endParaRPr lang="en-US" dirty="0"/>
          </a:p>
        </p:txBody>
      </p:sp>
      <p:sp>
        <p:nvSpPr>
          <p:cNvPr id="3" name="Content Placeholder 2"/>
          <p:cNvSpPr>
            <a:spLocks noGrp="1"/>
          </p:cNvSpPr>
          <p:nvPr>
            <p:ph idx="1"/>
          </p:nvPr>
        </p:nvSpPr>
        <p:spPr>
          <a:xfrm>
            <a:off x="1043492" y="1752600"/>
            <a:ext cx="6777317" cy="4080029"/>
          </a:xfrm>
        </p:spPr>
        <p:txBody>
          <a:bodyPr>
            <a:normAutofit fontScale="92500"/>
          </a:bodyPr>
          <a:lstStyle/>
          <a:p>
            <a:pPr>
              <a:lnSpc>
                <a:spcPct val="110000"/>
              </a:lnSpc>
            </a:pPr>
            <a:r>
              <a:rPr lang="en-US" sz="2600" dirty="0"/>
              <a:t>Turn the </a:t>
            </a:r>
            <a:r>
              <a:rPr lang="en-US" sz="2600" b="1" u="sng" dirty="0"/>
              <a:t>power switch</a:t>
            </a:r>
            <a:r>
              <a:rPr lang="en-US" sz="2600" dirty="0"/>
              <a:t> on (located on </a:t>
            </a:r>
            <a:r>
              <a:rPr lang="en-US" sz="2600" dirty="0" smtClean="0"/>
              <a:t>                    the </a:t>
            </a:r>
            <a:r>
              <a:rPr lang="en-US" sz="2600" dirty="0"/>
              <a:t>front of the </a:t>
            </a:r>
            <a:r>
              <a:rPr lang="en-US" sz="2600" dirty="0" smtClean="0"/>
              <a:t>elliptical </a:t>
            </a:r>
            <a:r>
              <a:rPr lang="en-US" sz="2600" dirty="0"/>
              <a:t>below the </a:t>
            </a:r>
            <a:r>
              <a:rPr lang="en-US" sz="2600" b="1" u="sng" dirty="0"/>
              <a:t>motor cover</a:t>
            </a:r>
            <a:r>
              <a:rPr lang="en-US" sz="2600" dirty="0"/>
              <a:t>). </a:t>
            </a:r>
            <a:endParaRPr lang="en-US" sz="2600" dirty="0" smtClean="0"/>
          </a:p>
          <a:p>
            <a:pPr>
              <a:lnSpc>
                <a:spcPct val="110000"/>
              </a:lnSpc>
            </a:pPr>
            <a:endParaRPr lang="en-US" sz="500" dirty="0"/>
          </a:p>
          <a:p>
            <a:pPr>
              <a:lnSpc>
                <a:spcPct val="110000"/>
              </a:lnSpc>
            </a:pPr>
            <a:r>
              <a:rPr lang="en-US" sz="2600" dirty="0" smtClean="0"/>
              <a:t>Step </a:t>
            </a:r>
            <a:r>
              <a:rPr lang="en-US" sz="2600" dirty="0"/>
              <a:t>up onto the foot pedal closet to the </a:t>
            </a:r>
            <a:r>
              <a:rPr lang="en-US" sz="2600" b="1" u="sng" dirty="0"/>
              <a:t>ground</a:t>
            </a:r>
            <a:r>
              <a:rPr lang="en-US" sz="2600" dirty="0"/>
              <a:t> and then step onto the other foot </a:t>
            </a:r>
            <a:r>
              <a:rPr lang="en-US" sz="2600" dirty="0" smtClean="0"/>
              <a:t>pedal.</a:t>
            </a:r>
          </a:p>
          <a:p>
            <a:pPr>
              <a:lnSpc>
                <a:spcPct val="110000"/>
              </a:lnSpc>
            </a:pPr>
            <a:endParaRPr lang="en-US" sz="500" dirty="0" smtClean="0"/>
          </a:p>
          <a:p>
            <a:pPr>
              <a:lnSpc>
                <a:spcPct val="110000"/>
              </a:lnSpc>
            </a:pPr>
            <a:r>
              <a:rPr lang="en-US" sz="2600" dirty="0" smtClean="0"/>
              <a:t>If </a:t>
            </a:r>
            <a:r>
              <a:rPr lang="en-US" sz="2600" dirty="0"/>
              <a:t>you hear a squeak while on the elliptical clean the </a:t>
            </a:r>
            <a:r>
              <a:rPr lang="en-US" sz="2600" b="1" u="sng" dirty="0"/>
              <a:t>rails</a:t>
            </a:r>
            <a:r>
              <a:rPr lang="en-US" sz="2600" dirty="0"/>
              <a:t> and </a:t>
            </a:r>
            <a:r>
              <a:rPr lang="en-US" sz="2600" b="1" u="sng" dirty="0"/>
              <a:t>wheels</a:t>
            </a:r>
            <a:r>
              <a:rPr lang="en-US" sz="2600" dirty="0"/>
              <a:t> of the elliptical with a </a:t>
            </a:r>
            <a:r>
              <a:rPr lang="en-US" sz="2600" b="1" u="sng" dirty="0"/>
              <a:t>lint free</a:t>
            </a:r>
            <a:r>
              <a:rPr lang="en-US" sz="2600" dirty="0"/>
              <a:t> cloth and </a:t>
            </a:r>
            <a:r>
              <a:rPr lang="en-US" sz="2600" b="1" u="sng" dirty="0"/>
              <a:t>rubbing alcohol</a:t>
            </a:r>
            <a:r>
              <a:rPr lang="en-US" sz="2600" dirty="0"/>
              <a:t>.</a:t>
            </a:r>
          </a:p>
          <a:p>
            <a:endParaRPr lang="en-US" dirty="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713813">
            <a:off x="6476308" y="234437"/>
            <a:ext cx="2466975" cy="1847850"/>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7171509"/>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024744" cy="1143000"/>
          </a:xfrm>
        </p:spPr>
        <p:txBody>
          <a:bodyPr>
            <a:normAutofit fontScale="90000"/>
          </a:bodyPr>
          <a:lstStyle/>
          <a:p>
            <a:r>
              <a:rPr lang="en-US" dirty="0" smtClean="0"/>
              <a:t>Cleaning and Maintenance</a:t>
            </a:r>
            <a:endParaRPr lang="en-US" dirty="0"/>
          </a:p>
        </p:txBody>
      </p:sp>
      <p:sp>
        <p:nvSpPr>
          <p:cNvPr id="3" name="Content Placeholder 2"/>
          <p:cNvSpPr>
            <a:spLocks noGrp="1"/>
          </p:cNvSpPr>
          <p:nvPr>
            <p:ph idx="1"/>
          </p:nvPr>
        </p:nvSpPr>
        <p:spPr>
          <a:xfrm>
            <a:off x="1043492" y="1752600"/>
            <a:ext cx="7338508" cy="4080029"/>
          </a:xfrm>
        </p:spPr>
        <p:txBody>
          <a:bodyPr>
            <a:normAutofit/>
          </a:bodyPr>
          <a:lstStyle/>
          <a:p>
            <a:r>
              <a:rPr lang="en-US" dirty="0" smtClean="0"/>
              <a:t>Elliptical </a:t>
            </a:r>
            <a:r>
              <a:rPr lang="en-US" dirty="0"/>
              <a:t>users will clean the equipment after </a:t>
            </a:r>
            <a:r>
              <a:rPr lang="en-US" b="1" u="sng" dirty="0"/>
              <a:t>every use </a:t>
            </a:r>
            <a:r>
              <a:rPr lang="en-US" dirty="0"/>
              <a:t>with a </a:t>
            </a:r>
            <a:r>
              <a:rPr lang="en-US" b="1" u="sng" dirty="0"/>
              <a:t>gym wipe </a:t>
            </a:r>
            <a:r>
              <a:rPr lang="en-US" dirty="0"/>
              <a:t>and </a:t>
            </a:r>
            <a:r>
              <a:rPr lang="en-US" b="1" u="sng" dirty="0"/>
              <a:t>remove</a:t>
            </a:r>
            <a:r>
              <a:rPr lang="en-US" dirty="0"/>
              <a:t> any </a:t>
            </a:r>
            <a:r>
              <a:rPr lang="en-US" b="1" u="sng" dirty="0"/>
              <a:t>trash</a:t>
            </a:r>
            <a:r>
              <a:rPr lang="en-US" dirty="0"/>
              <a:t>.  Additionally, students will complete a </a:t>
            </a:r>
            <a:r>
              <a:rPr lang="en-US" b="1" u="sng" dirty="0"/>
              <a:t>deep cleaning</a:t>
            </a:r>
            <a:r>
              <a:rPr lang="en-US" dirty="0"/>
              <a:t> of the treadmill weekly. </a:t>
            </a: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3392510"/>
            <a:ext cx="2595562" cy="2992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2810200"/>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2590800"/>
            <a:ext cx="274320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smtClean="0"/>
              <a:t>What is </a:t>
            </a:r>
            <a:r>
              <a:rPr lang="en-US" dirty="0" smtClean="0"/>
              <a:t>an elliptical?</a:t>
            </a:r>
            <a:endParaRPr lang="en-US" dirty="0"/>
          </a:p>
        </p:txBody>
      </p:sp>
      <p:sp>
        <p:nvSpPr>
          <p:cNvPr id="3" name="Content Placeholder 2"/>
          <p:cNvSpPr>
            <a:spLocks noGrp="1"/>
          </p:cNvSpPr>
          <p:nvPr>
            <p:ph idx="1"/>
          </p:nvPr>
        </p:nvSpPr>
        <p:spPr>
          <a:xfrm>
            <a:off x="1043493" y="2323652"/>
            <a:ext cx="5052508" cy="3508977"/>
          </a:xfrm>
        </p:spPr>
        <p:txBody>
          <a:bodyPr>
            <a:normAutofit/>
          </a:bodyPr>
          <a:lstStyle/>
          <a:p>
            <a:r>
              <a:rPr lang="en-US" sz="2800" dirty="0"/>
              <a:t>A stationary exercise machine used to simulate stair climbing, walking or running without causing excessive pressure to the joints, which decreases the risk of impact form injuries.</a:t>
            </a:r>
          </a:p>
          <a:p>
            <a:endParaRPr lang="en-US" dirty="0"/>
          </a:p>
        </p:txBody>
      </p:sp>
    </p:spTree>
    <p:extLst>
      <p:ext uri="{BB962C8B-B14F-4D97-AF65-F5344CB8AC3E}">
        <p14:creationId xmlns:p14="http://schemas.microsoft.com/office/powerpoint/2010/main" val="4448663"/>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When did Elliptical trainers first enter the market?</a:t>
            </a:r>
            <a:endParaRPr lang="en-US" dirty="0"/>
          </a:p>
        </p:txBody>
      </p:sp>
      <p:sp>
        <p:nvSpPr>
          <p:cNvPr id="4" name="AutoShape 2" descr="data:image/jpeg;base64,/9j/4AAQSkZJRgABAQAAAQABAAD/2wCEAAkGBxQTEhUTEhQWFRUXFyAZGRgYGR0gHhcaHRkhHBsfHB8cHiggGB8lIB0hJTIhJSksNC4uGB8zODQuNygtLiwBCgoKBQUFDgUFDisZExkrKysrKysrKysrKysrKysrKysrKysrKysrKysrKysrKysrKysrKysrKysrKysrKysrK//AABEIAMEAiAMBIgACEQEDEQH/xAAcAAACAgMBAQAAAAAAAAAAAAAFBgQHAAIDAQj/xABHEAABAwIEAwUEBggCCQUAAAABAgMRAAQFEiExBkFRBxMiYXEUMoGhI1JikbGyJDNCcnPB0fA08RUlQ1RjgpKis1ODwsPh/8QAFAEBAAAAAAAAAAAAAAAAAAAAAP/EABQRAQAAAAAAAAAAAAAAAAAAAAD/2gAMAwEAAhEDEQA/ADGJ2w75Z+sTM8zJ/wAq9Zw5HugApkaEA7aj++dTrsAPq03Og5bkn/KpDbBBGmxECDrB2H9aCIrCgozA3jYCPvr04YVAFLYI5nKnSDzHT0o02skgFMwdQSYA6fzpnw1SS2FJAAMxAjSaCvvYGwcqm9zzAn5UQbYSQUoSgkiPcAj7/wAfOndbKTukH1AoEvDUpJ7sSNBE7anboaBe9kQlWQoSSYkHb4QNJ861xd+3s21PPBKiCQ2gBMuHptt50fxlTds0XXlaZSCQACT0HUmqC4hxJ28e7wkohJShObRA6DnrPTWg1vcQW88t11SEjXRJ8IMaACRt6UJXfQCAVgDfbUfOR/SugzKEFsQTE8wBvHXfQ1xv7UkggAaTpyNAMurqZkQTzH4VZ3BeApvbYONspJHgWSfdIAB0AJ13nTequeZMlO3lO9P/AGPvI79dusKV3o+jbC8o7xImVAmDppqDtQN+HpbQ6czaC4RChlSANIBAy6HqI1mirFq2IIbQo6wcqfjIipGP4SpCivKEq5JRvtyVGvwTppXDC7jMlWaUqAAAyRnnfnodzHOg09lSFglLahzGVJBHQkVEfs+QCYVqQEiI8qJOpKRPIzEzr9+9RWkGRP8AWAdOVBrgrGV5hSUAfSJ1CQDqqNxrGp0rKKWNuouNk6ZVtnfcZxWUGvd5lrynwySTHn/f3U34TYNAZknNrMxEUsWD0ELgzJEciJ3jmaZLG81CQOZmBHrvQEXbRCveSDIj4VuwylAypECvEOExIifOvDcATOg6zQdqi3r7bKFOuEJSkST/AHua7uOpSkqUQEgSSdAB1PSqT434w9tWUtqKbdpWkaFavrHy6A0AjjTiVzEHwpSHksoP0aAFActVfaMfCKWFXEqzELzAbQdzvrsY6kV2Qot7GRMjNG3TTnvrWPtHKCnxCAAI1HkCn1oORuyVEQr3Y8PL5mK8u0lacuVQjmUmNtDz/GuzdupWXKoJ5nqeW3L767YjYzrnSjXmnWY50CuGZGiVSATI/vatrJ5TLqHUkpWFBSYJnTXkZ+NSX7YSA2cyvsyRHIQahvWwEaxOpOkjy2ga/jQfUmG3CX7dDtu0lDbiQrMoyVT5DU+pNLeOWqEhWROczEhUhB+SUn8KC9imPNu271s+sgMqBbQTopC+QCdVwoHTXRQp5v7UQoBHdt7xpISecbITodzy5UAnCMVQ+17O6Ql5seEg6KHPfY6fGJHkLcZIXuSJ3iMx5ac/ShGOYh3RlrKkEgBewCjtAOq1TtTucAUi1St1ag7HiBI1M/ZESRvHOg9wK/QFAkEyQkaTqVRvtvFZXK3WUoQIAlxsafxExyED+teUHW19lCAXXCFQNEnb5aHWjVui2UcyHDtuFbiuWGYMw8w0tbYJKAZk66eRqezgbCfdRHPc0EtpKdgZ0G5rp3Y6Dea5Js0BWYDxdZNd6Cje0TtITcqVbW4V7ONFrKSO8VO0ETkHzpAfcQJhox5a6+o/Cn3j3BG04s3bCclwAsp00IzFWUgSAYFNuA9l2HLYadW2tS1IBJLitTzMAxQU4XyUkpAM5YgpkDzk7/DpXW3tQrXSTofGlM+viGvwq73eynDFTLK9f+Kv+tYnsqwwCAwRrPvq/rQUd7AZlGUGJkOCfMDXzrgrDycx9wk7GPnGvKvoAdnVgNe7UI+2qPxqteOsAtRcMJtVrTbgH2hYUVaSIKM0hREHagQnLWRIySDslX3Ry5Vwdw1SUBZUArYa6ieURv61aTdhw+k699I1J71wj4+KKYsB4Kwm6CnWEPQDMlxwCTroCf70oKg4IxxVlfNOGFZTlUkGSUr0gEgQZ1+FX85bLuFQ8kKXpLKT4G+nerGqzr7o/wD2qc7POG0XN2sXC1ONofSgAHLJyqWCSNf2a+iGWUoEJAA306nc+tBSfHeGk41bpWvOA2NDtmKFkkJ2SNB93OrGxU3DqFhSSlsjxII2HrEmaSOOmwrHGtpS2CesZHB/OrgUJ0OooE8W0IRAAhxuR0+lTEaxWUw4yAG08vpG9v4iayg94fEWzH8JP5RU+h/DyptWD1aQf+0UQoMrK1cVAJiYEwOdLHAfErt7bqffbQ0NFJykxkUkK1JO4mCdPQUCxxpaA49h6id0kATr+0D/AJ+dWDgSMtu0OiAKrjG8RbuMfsi0oLDYyqI2CoUYqysIMst/u0EyoWMYmi2ZW87IQgawJqbSh2g8R2zNqtDyp71KkJQnVbp2htPOCR4thpQV/jvH/tasqnW0MTHdpUdQea1AeKOggetSEYvYFsBxwLA01mAB0A5fOq3ew8tLU04lYAiU5QCJ5EESOYjyqTb2eZaEoUTnVG+UDxbTQWzhPB9tdNpuFNpSxotsbZh1IOyfma1Xxglq5ZtGlBGZ3M6dMqGyf2tNyAE6bc6I8S4uWG2rS11cyBKAdkJEDvHJ5/VTz1PpXzWH93dpaCfEtkkrPvOEOJJUo8yZ/CgldmN6ht551woQj2hGZalAAfRr1kmP7FW0eMLD/fbXaf1yNv8AqqlOF7bvLG8QkArDzO/UpWJrmrhpXdgEAkgZSDtHWgL8Z4i09jbLrDiHUdyBmQQoTC9JFXnXznZWXdXLLaj40yVAa5RlV9xJnTyNfRlAPxv9WOf0rf8A5E1le43+qH8Rv/yJrKDzh5sJtWEgyA0gA9QEjWiFQsEczW7KurSD96RU2ggY++UWzyxIIQTI3GnKdJr55avXy442FkNIUgd2CUJ0TmToggkwT8q+gOKx+hXP8Ff5TVI3tultSSBAcaaUfUNQT60G/BIIxS3BQlrIqMqCSDObUlRJJmrwwF8LYQUmY8J9QYNU7wwn/WjWk+NJB155p/AU5cK40lm47kqBaelSSNm1pCc4UdhmKpE883Sge7tgOIWgkgLSUkjcSIkedUV2ZWn6U7cLIWtqWm8+ZeQGSFeInUZYAECrZxDHpVkanKDC1j/4f1+6q37OFqCrpKEg5VpAjno4N+ekffQCu0NTTd0kOLJW42FyBuSqNSdI50t32LW4bVrnJzADUQY8MkQQJ6HlV23tm0ohS2UKVAEqAMDykGKS+L029utf6M39PbFKClKZQ4lWpAgdRtQCMAvlW7SO/fQhTyQpJKZkJUpJzLUrQA6yred9KMX+FXRXb3jQW/CMvha8MKUFaZfNO886lYE4yWmW1i3SooX9K+lKu68ZCMoJEySdNfdFNeD4iloNpXe2xCUqCgmBn+pA/YjYx8qCteBnEt21+t3RKX2JJG2i9dd96c2mYSlaSFkwGwDooq2jr1pR4dfbassSNwjvGypkKb6lYWgf90fdXTsuxFfeWTLqcqGypKVgyFryykHoYnT7I66h14kwvucVaQk69wkKPVRQ5J8+dXfVPcerjHGR1ZB26JcH86uGghYwglqEiTnR8nEk1lb4mvK2T9pP5wKyg5YB/hWP4KPyCp9QcC/wzH8JH5BU6gE8WkiyuY37lcf9JqoXWEOvNsuLy5bPPvB8LU8/OJ9RVt8ZLy2NyejKj8qq/BeEnL25cPe92221brSCM2YrbUknfwxlj40BS5U2MVw9LZTo2gEDl4VHlsf60ewp4BkHKZCdsvrz2pPxDAvYr1hlLmZZQooVEFPgWBA8iCai4TY3y1qZN6+0G08ykHbwe/AKTHLWgbcTxG5Ckhq0UofXUtCUzyB3V8qD8K29xapdLndNZ1JOZMr0AUCCMu8qoXfXdy053bl86WpB7wFJUUj3pSCQDGvKnC04SefaQ6m/uAlYCxmTCoIkaTpyNAs4ndF0QXrpYOohhUROsEIGlLlxwhcB1K0IfcABmAkadPe894qbwa/fXrrjZu3Gw2ptM76OZ4Ow+p86McZuX1g/Z26LpbpuipCSZSEqBQkE5dxK6ARa4Ffutt94yEFAKVZlgFUrKh7oUB69aKWnCj4WFOLUBsrKojmDzQNvnTirhy6DOf212Q3mygbqyzG/XSq3xPFH03DbH+kXiFgl1QAPd75Up08UgEmdhE0BXgG1RcM3zagIW8zz3krjaveIsNXa4owi1EpQ0l14HUnx5cw56TIHLWpPZK8C7dFIgFy35abOAfHSj+JAf6eQDztB8fpCKBY4zeDmMMkHxdyBt5Lk+lXPVO41Z5ry1dbVPdpUlz90p8B6aEKG/MVcVAN4jB9nXG/hP3LBrK94hH6OufL8wrKDpgg/RmP4SPyiptRMI/UM/wANP5RUugCcbj/V93H/AKC/ymhXZ6vMkq/4DA2jZKj8d6M8XCbG6H/AX+Q0F7PNGwD/ALuwfvSqgB8ZqAx3D52KCCOvvf1+dLfaP9Hd2isgUDaQv7cKjlroDypr4wbJxeyVEpBSPSSuaj4xZpcxWxQoBSBblJ31BzTzgUC9xDdqJZzKaALzYhEftKIVznnzHOm3sw4h7zNbuOOOLJUUAgZWmkQnLIgiDprJ1FJOPYcti69mcUciHEKb00Ugq0UfMSRp1rdeezuUvp7zVySZUnOQZKJgaLiI5lIoJXZEJevdP2rc/HvnP60V7VXErv8ADVoWmGFlxev7JW2dCdFSAdvKlzgy67mzxK4b95DTTg16LUob+dL+HYdfYm+Wm3UgxmIUcraUHbLAlXPbT0oLfuOKmHsjZeyI7sBaNs61gASTHhRBCtpzeVVg3YWC1ZPZVgqIhKH1JQMygiCIJ0Jkidq84h7NrywYNwt9paERIBUlRmAAnTUz6UAscTWw8kPpKVgpEqSUwZzBKp0KSR70D1igfuw5R/SQdfHb/wD2bc6NcbXqmMXDrYBWLI5AdirvNJ6iTQbsWXpcLAlRXbgiemeOvWjnGdvOJd4qJFskJE7StWY/DSKBW4duXn0quF5c4UsrA+tEq56DQ+HlA3q96oSx8KXZ0OZRJCgBBURqI8t/IVtw3xU/39u2p+4UrvGwoLUfEC4EK5QfQUF049/h3PQfiK9rji76VsOJ1By7FJBiR1Fe0GuHX6UssoErc7pPgTE+6N5IA+JoipatITod9RI/rUWxsUISjQBYQBI6xB9fjXHiO/dt7V11psvuJTKUJGqvgOn8qDbiVE2lwJ/2K/yGgfA6czaOnsrBBgb5VdaQ7DtVS8fDhrjyspUpRUFEgaqJ0gDy2omzxsvQDBlgFII90AJPunbagLcZuxilikDdST5RmUPxPzra8CRi1oroyR8VLUP5VGcxt0kKVg0mQASUzp9Uxr8DWyMVcLiQrBwFRKVGP+3wzufnQTO1SxSUW72bKpDoQftJXyPoQCDy160BU43eWoMlaikSo90gazrJKZ2+XnW+JYk5cFDLtu3huYqPfPobXJSAUpSHBlEzv5GOdZb42UjuUYUi4TJAdbSkNvQfeSAmDPl0oFzhJls2mJIUvIyplkKUP2EFasx+ANPWO2tupu2NgUh1tJ7koUAClMeBU6qJnQHnPnQO24wbXnSjCm1AAZwnLtMDMMm07TUFfaKwyvIrCUtLgGCWwcu4MRoNaCVjHFbeIu2qXD3Vqj6V0q0C3B7qSTtGunUjpQrtPxBu+AdtbdRTa6uPwAO72ygH3oMEbkRpuam23aCh4AM4Ql2TASkJOvMe7E1Ie43yHI9hCGtNlqbGnoRQR+xdKAH0pOoWwSJ21XR7jK5y4n3Zjx2gInqlxW3/AFfKg+HcbLWT7NgyFFJAV3ZByk+5OVPPX7jXPGO0B1uHLjCERJSHFnQkCcoJRrprQKtjjTaw6UFOYleUgEkytRg6xqIMnbbnXPhWyzPocSYHtTQbmYEOAgeY1HPlQ7ifFE3boebZRanLlKEjTQ76RMg9Kf8AszwlDzDJgEJvCSII0S0FgeubWaCz8QStNs53qkqVG6UxpIr2t72ySltwgqAKdROmnQV5QdbNnM02Zy+BMkASdOpFe+wobSopCpidVqOw03JqHc4khhlsrU4kd3MoQVTAGmiT4jOg569KmqcSWz4ifCTrv7s60FC9nbf6E+4PdDL4I8+5SRHlvVjcHMj2Vs2rzd4koSVoKhmCgmCBJ5bQcu2s1XPZmwp3D7lpBha0OhOms9zyqxcBurC7bbfyFh1SEnvEeAqMa9M2v2TQGjZoUlSUJJBHiYWT8MhJGUjlqI5EUo3nENxDhSHVsNJJbAyd8VoXCiQfF4RHITmkgzQzi3tE7p51C0rW20vKlSC0CrSTqoFY16VOw1pfs6HkPqZUFqSpBSVoICtCowVETuRzJMUHLF+JGMSbQjuVlUErCgMradU5idTqdMvPXpNSMKvAy2qyXlUlMOMZVEynNCtVCRGcaeR1pex1Ny2khLakF10K73PmaMe6MydSNdEkgmdjtULul2SWrhKlXDIQoORlzIJ1OhgpgjUHoIoHa9wlDN84LVASHAgFA2OgUkCTCdVHyjlpStx/h6FutMpSlwoBcfcj3toSCZyZtQCOSQDTvZ3ORleIPyguNp7tCoBQ2EAFShyUqPgPU0O4BJdZddJSldyrM64qCGmxIQgToVRJjlOvmChdLulLH+i2ltLSpQcyd0A2NEoCCQEZDJ1Anw69alYf2XvXDwdvnkMo3UO+C3FnfU6pjcbmj3EfBqHkk2QLaANS84oNrI2yzJ16pEfhSCvhi5e+jhIMwpCXMykj7gCNfrdelA5dlSwEXoSIXnZHPYlYGo5b68qK9tlvlsGUoE5XTptP0SvxJrzg/hG4ti6VFJLgTCAIgpBCZgnWCefM1nautYs0FxGUl5OpjU5FDYE7CgrDiG0yPKQpOyEqEcpQmJ661YPZW+4m1PdJKlh5ZiJy+BtOokfapdxzhe6fe75m3dWkpbhSYggNI6naZFOfZhbvWLS03LDiCtQ/ZJygDUmJMmdvKgcMRS93L6nFeAoOVGUAj1IJ/HnWV3xi8Qu0eKTI7smCCI05giRWUEvCz9EiIjII67V3e9xWnI/hSXiLd28WBbtltLJHjzHxpKfEmARA21BNT8QXdsoDjryldW22gRtrmVuB8aCvOwdHgSY/2hH3tUx4AXbO8cwxJbLRKnbcObZDqpseE6pJmOh8qC9ilyhFqSowlNwkZlEAAdyef98qb+KGbW9b8Fy2m4bVmYdSoJLax9rmDz8qCle0e1zX9wgoSkpnRO2YjloKtvDbVSbK5zNrWye9KgFIOYAmYSoSDVJcS3Ljl0sv5g6qQvUHKvYiRuNPwq/sEskBDilvuQpSwWhlIAzGdCDA8zFBVdmlm2Q40+p1ZacQsJW4cmRShGggLIAnWZkda0TiZLhYQhJQ7cPBJCdQ2iOUxAUfuFPLfCNvcsFh1J+jdWgOLJzBlSc6DJ1VEAAn6ppN4pwNy2ZburVbimG3VBK1oGdef31DSdxzTB3oJGL8QG5YYtn3MpTCLg80hBjbnI1HxmgGI9oARchdq2EsI/Vp10iBJB3MDQnXzjSovEWFPW6Le8fb7+2f1BLgMkiRJQYSqPLkelYzwnbXqc+Hv5F7Fi6MK9G3PdVz0MUFzYHjTd/bhaGu/EwUvuI36FEgfKil7bPrEhpttSPcKQTHUED3knaPjvFfPOBXD2G3YRcMlGsLQvOnOJ5FJ5bg7V9CtWSSgqLbjW0EKCwR1SZVM0HEYk8mWyhzOkapQlagJ2IIEFJ118tppX7XS4uxZUtQgXAIlJSQQ2vcKApnQ3lIct3w663+yogFSf2kQAkax94G1L/bG4pdg2sqQtsuBSCgEf7Nepk9KBq4d782zaWsiU5E+JWpkpEwOUUQRZXQn9IBMaAoEA8tgCRShh+JXgbZbZSUtZU/SAJMju0zuCAZPSmOzfAB764eUqZyyAfubSPxoOPECbsW76nVtd2GlEhIMxl1gmvKk4u4FWVyEodCe6Vq4SZlJ2zKKqygFu9oVlaoSh5ZRlSB1J06D/Og9x2xWi0L7pJPhPvqCSfga1ueGbFaym9CVLSrYImdADK4CjJFdm+y/CXJUhCYMaBahHwKv7igrzCHgjBn20+I+0tJAA98lEqgb6Deku+79tGUBQTzUBAPzOnwFfQTHZhbI1bK0g/VWSBoBIn0FL+N9lygStl1SZBlBiD6TMHz86Cmm3vCiQTCcxO+8iaudjHWRcXTSr1Vs74QnMlJTlU2k/REQQslXPUmIkCBWWJ4cbUuNuoIWgkCBvCTv6yKido6oxN88vo5Hl3KNKC8MCwm7JU5dPe0smCVAFKlZAoBKUifD4jKp19IJNWlwLh9LigG2GUgJSfrq2HTQax+751TXB/abdtoNulYWCIQh4nwjaEOAEjTkr4VZ3DnFlouyUnOEPhtbhS4AmXMpJKDJCgDoIOgigGo4dQ5h6Ld8q9neh0R7zToGdYTv4VJzKA5EKHMUr3PYy73iha3aDCcyM+YZkK0BzIkfcP5U+L4WYctUPuKdzNoSTldUlJASAokJO+UnUUdNl+iMlkZVsphABknLopMnecuk8wKBAwvhW9dbXb4kq3uEjZqJdb6qaXCcmmwBMjan20SkgeyORGhbXOkctRP3gmul0ym6aS82Qh5A0UJ6TB5lJ0I5j1oE845cvNICFNOoMPODLJBBy6ftidZEb6cwAkXF0ytRTcMqQZkrABSY6K3T6EpPkaVuN7hkWPsyHAot3CoTMqyFtRmFSY8Ua0z3mN9whQvB7mneJB8Q8hHjP2D4umbehmEcIYe6O9ubcpfWoqIT3iSkH3UnKQkEACQOc0AdPag3a5bRthbuUJCliI1bSYHU0SwvGk3UkPtNZdcrjS1QOpMgRTG1wBhjKSUsJROubMufmTWirCwaIFt3LKoKVZGxKp+sYmNKCM+cltc/pjTg7lZLaRGmUxEqJBmsoXfWqFtOpaeDngXICIjwnck6n+lZQDXeJrQvLU4t9MqInuFkA6kyr5SJrMS4ntNWm3GnNJCFmEnlCiCSNeopbl9h+5UXBkKiRC1pypBOkpSCT5eQo1fcRsutFvMoL0CHUMhxKZ6d4oZtd6ALacfLQcjDCkxMJaWsyk7dY0Gmg3o/bdpl2ygd/ZXCtCM2SY85gSKB8OYm5bmfZbZ/LKipKChcnQ6ERyG1GT2lNpUkuWymkmZgqkEHUxGU8tiaBCxzE3cQdcfS06c+oASTJjLsAdNBttVxL4DsrwB51lQcWEyRor3QBM67D5VK4b42Yuk52nAACQUqQEkesnn1mmK0x1pasgVmUATukkegBNBXV32J20hLdyptUaEgE6bkba0sP8AZPfMKi1fadQT4klwCYjSCN/SrsbdS4sp7l5P2zoNfLNPyrqcMbbEoytxzyp0+MUFI4fh2O2gLaWHS2qQpCVBxvKRrCVnw6H9kii+F8aYpbI7l7DluDkSClUR9kq15+tWPdY0WiIWlwHQASSPPaTUZGNuOFWW2Ag5QXPecjc5UyEjeJM7UCbhPHd2lxa0YXcFskSBuJBJ3TPvajTTMryqbimMYg8UFrDfZlpOVK3nYkaqKQlsEqED4HbWnZq+cSnM6WmRykHU89J5ULxjilhtxBDL1y43OrSNEZgJPjUBqBvrz2mg4YZws6twP4pcJuHG4yISgpZbUP2sp/WL+0duUU0HugQCASdQIkmOYB29aRF9qKloJYsXiqfCVEZCOspJ/sUt8ScdXy8qFYc0ozo4pJUEA8xzT6yNqCynMXadQHEsuKbMkOAAJgTrIOo0oJdYvapSXQ4kp5kqTqoToNf70qoA9iD7QaSrIwNS0yoNIM7hQBk/8x58qHWDKGNHLcKVJ0dnLzgp0IJ0oHYcf2jilIbtl53QqHMqB4ikgKUZnSsoCxiNuXMvcBtZQQFAJ5jYEGRWUHLjP9fcfvu/nqfhv+FR6o/CvKygl4T76/h/Ou73vJ9TWVlBrhv6pP74qTwN+uVWVlAT+t+9U6590/uGsrKDjafq1fuitLLl/B/rXlZQch+ub/eV+U1xb957+H/I1lZQeMe4n/n/ADCuOIbf+0j8VVlZQJeLe+9/y/zqJiHuI9R+Br2soINn/iGv30fnFZWVlB//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514600"/>
            <a:ext cx="5096177" cy="2500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3390523"/>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What are the benefits of using an elliptical machine?</a:t>
            </a:r>
          </a:p>
        </p:txBody>
      </p:sp>
      <p:sp>
        <p:nvSpPr>
          <p:cNvPr id="3" name="Content Placeholder 2"/>
          <p:cNvSpPr>
            <a:spLocks noGrp="1"/>
          </p:cNvSpPr>
          <p:nvPr>
            <p:ph idx="1"/>
          </p:nvPr>
        </p:nvSpPr>
        <p:spPr>
          <a:xfrm>
            <a:off x="1043492" y="2323652"/>
            <a:ext cx="6777317" cy="3924748"/>
          </a:xfrm>
        </p:spPr>
        <p:txBody>
          <a:bodyPr>
            <a:normAutofit/>
          </a:bodyPr>
          <a:lstStyle/>
          <a:p>
            <a:pPr marL="342900" lvl="1"/>
            <a:r>
              <a:rPr lang="en-US" sz="2800" dirty="0"/>
              <a:t>Produce and intermediate range of leg motion between stationary bikes and treadmills</a:t>
            </a:r>
          </a:p>
          <a:p>
            <a:pPr marL="342900" lvl="1"/>
            <a:endParaRPr lang="en-US" sz="2800" dirty="0" smtClean="0"/>
          </a:p>
          <a:p>
            <a:pPr marL="342900" lvl="1"/>
            <a:r>
              <a:rPr lang="en-US" sz="2800" dirty="0" smtClean="0"/>
              <a:t>Rate </a:t>
            </a:r>
            <a:r>
              <a:rPr lang="en-US" sz="2800" dirty="0"/>
              <a:t>at which calories are burned is similar to a treadmill</a:t>
            </a:r>
          </a:p>
          <a:p>
            <a:pPr marL="342900" lvl="1"/>
            <a:endParaRPr lang="en-US" sz="2800" dirty="0" smtClean="0"/>
          </a:p>
          <a:p>
            <a:pPr marL="342900" lvl="1"/>
            <a:r>
              <a:rPr lang="en-US" sz="2800" dirty="0" smtClean="0"/>
              <a:t>Large muscle groups are </a:t>
            </a:r>
            <a:r>
              <a:rPr lang="en-US" sz="2800" dirty="0"/>
              <a:t>used</a:t>
            </a:r>
          </a:p>
          <a:p>
            <a:endParaRPr lang="en-US" dirty="0"/>
          </a:p>
        </p:txBody>
      </p:sp>
      <p:sp>
        <p:nvSpPr>
          <p:cNvPr id="4" name="AutoShape 2" descr="data:image/jpeg;base64,/9j/4AAQSkZJRgABAQAAAQABAAD/2wCEAAkGBxQTEhUTEhQWFRUXFyAZGRgYGR0gHhcaHRkhHBsfHB8cHiggGB8lIB0hJTIhJSksNC4uGB8zODQuNygtLiwBCgoKBQUFDgUFDisZExkrKysrKysrKysrKysrKysrKysrKysrKysrKysrKysrKysrKysrKysrKysrKysrKysrK//AABEIAMEAiAMBIgACEQEDEQH/xAAcAAACAgMBAQAAAAAAAAAAAAAFBgQHAAIDAQj/xABHEAABAwIEAwUEBggCCQUAAAABAgMRAAQFEiExBkFRBxMiYXEUMoGhI1JikbGyJDNCcnPB0fA08RUlQ1RjgpKis1ODwsPh/8QAFAEBAAAAAAAAAAAAAAAAAAAAAP/EABQRAQAAAAAAAAAAAAAAAAAAAAD/2gAMAwEAAhEDEQA/ADGJ2w75Z+sTM8zJ/wAq9Zw5HugApkaEA7aj++dTrsAPq03Og5bkn/KpDbBBGmxECDrB2H9aCIrCgozA3jYCPvr04YVAFLYI5nKnSDzHT0o02skgFMwdQSYA6fzpnw1SS2FJAAMxAjSaCvvYGwcqm9zzAn5UQbYSQUoSgkiPcAj7/wAfOndbKTukH1AoEvDUpJ7sSNBE7anboaBe9kQlWQoSSYkHb4QNJ861xd+3s21PPBKiCQ2gBMuHptt50fxlTds0XXlaZSCQACT0HUmqC4hxJ28e7wkohJShObRA6DnrPTWg1vcQW88t11SEjXRJ8IMaACRt6UJXfQCAVgDfbUfOR/SugzKEFsQTE8wBvHXfQ1xv7UkggAaTpyNAMurqZkQTzH4VZ3BeApvbYONspJHgWSfdIAB0AJ13nTequeZMlO3lO9P/AGPvI79dusKV3o+jbC8o7xImVAmDppqDtQN+HpbQ6czaC4RChlSANIBAy6HqI1mirFq2IIbQo6wcqfjIipGP4SpCivKEq5JRvtyVGvwTppXDC7jMlWaUqAAAyRnnfnodzHOg09lSFglLahzGVJBHQkVEfs+QCYVqQEiI8qJOpKRPIzEzr9+9RWkGRP8AWAdOVBrgrGV5hSUAfSJ1CQDqqNxrGp0rKKWNuouNk6ZVtnfcZxWUGvd5lrynwySTHn/f3U34TYNAZknNrMxEUsWD0ELgzJEciJ3jmaZLG81CQOZmBHrvQEXbRCveSDIj4VuwylAypECvEOExIifOvDcATOg6zQdqi3r7bKFOuEJSkST/AHua7uOpSkqUQEgSSdAB1PSqT434w9tWUtqKbdpWkaFavrHy6A0AjjTiVzEHwpSHksoP0aAFActVfaMfCKWFXEqzELzAbQdzvrsY6kV2Qot7GRMjNG3TTnvrWPtHKCnxCAAI1HkCn1oORuyVEQr3Y8PL5mK8u0lacuVQjmUmNtDz/GuzdupWXKoJ5nqeW3L767YjYzrnSjXmnWY50CuGZGiVSATI/vatrJ5TLqHUkpWFBSYJnTXkZ+NSX7YSA2cyvsyRHIQahvWwEaxOpOkjy2ga/jQfUmG3CX7dDtu0lDbiQrMoyVT5DU+pNLeOWqEhWROczEhUhB+SUn8KC9imPNu271s+sgMqBbQTopC+QCdVwoHTXRQp5v7UQoBHdt7xpISecbITodzy5UAnCMVQ+17O6Ql5seEg6KHPfY6fGJHkLcZIXuSJ3iMx5ac/ShGOYh3RlrKkEgBewCjtAOq1TtTucAUi1St1ag7HiBI1M/ZESRvHOg9wK/QFAkEyQkaTqVRvtvFZXK3WUoQIAlxsafxExyED+teUHW19lCAXXCFQNEnb5aHWjVui2UcyHDtuFbiuWGYMw8w0tbYJKAZk66eRqezgbCfdRHPc0EtpKdgZ0G5rp3Y6Dea5Js0BWYDxdZNd6Cje0TtITcqVbW4V7ONFrKSO8VO0ETkHzpAfcQJhox5a6+o/Cn3j3BG04s3bCclwAsp00IzFWUgSAYFNuA9l2HLYadW2tS1IBJLitTzMAxQU4XyUkpAM5YgpkDzk7/DpXW3tQrXSTofGlM+viGvwq73eynDFTLK9f+Kv+tYnsqwwCAwRrPvq/rQUd7AZlGUGJkOCfMDXzrgrDycx9wk7GPnGvKvoAdnVgNe7UI+2qPxqteOsAtRcMJtVrTbgH2hYUVaSIKM0hREHagQnLWRIySDslX3Ry5Vwdw1SUBZUArYa6ieURv61aTdhw+k699I1J71wj4+KKYsB4Kwm6CnWEPQDMlxwCTroCf70oKg4IxxVlfNOGFZTlUkGSUr0gEgQZ1+FX85bLuFQ8kKXpLKT4G+nerGqzr7o/wD2qc7POG0XN2sXC1ONofSgAHLJyqWCSNf2a+iGWUoEJAA306nc+tBSfHeGk41bpWvOA2NDtmKFkkJ2SNB93OrGxU3DqFhSSlsjxII2HrEmaSOOmwrHGtpS2CesZHB/OrgUJ0OooE8W0IRAAhxuR0+lTEaxWUw4yAG08vpG9v4iayg94fEWzH8JP5RU+h/DyptWD1aQf+0UQoMrK1cVAJiYEwOdLHAfErt7bqffbQ0NFJykxkUkK1JO4mCdPQUCxxpaA49h6id0kATr+0D/AJ+dWDgSMtu0OiAKrjG8RbuMfsi0oLDYyqI2CoUYqysIMst/u0EyoWMYmi2ZW87IQgawJqbSh2g8R2zNqtDyp71KkJQnVbp2htPOCR4thpQV/jvH/tasqnW0MTHdpUdQea1AeKOggetSEYvYFsBxwLA01mAB0A5fOq3ew8tLU04lYAiU5QCJ5EESOYjyqTb2eZaEoUTnVG+UDxbTQWzhPB9tdNpuFNpSxotsbZh1IOyfma1Xxglq5ZtGlBGZ3M6dMqGyf2tNyAE6bc6I8S4uWG2rS11cyBKAdkJEDvHJ5/VTz1PpXzWH93dpaCfEtkkrPvOEOJJUo8yZ/CgldmN6ht551woQj2hGZalAAfRr1kmP7FW0eMLD/fbXaf1yNv8AqqlOF7bvLG8QkArDzO/UpWJrmrhpXdgEAkgZSDtHWgL8Z4i09jbLrDiHUdyBmQQoTC9JFXnXznZWXdXLLaj40yVAa5RlV9xJnTyNfRlAPxv9WOf0rf8A5E1le43+qH8Rv/yJrKDzh5sJtWEgyA0gA9QEjWiFQsEczW7KurSD96RU2ggY++UWzyxIIQTI3GnKdJr55avXy442FkNIUgd2CUJ0TmToggkwT8q+gOKx+hXP8Ff5TVI3tultSSBAcaaUfUNQT60G/BIIxS3BQlrIqMqCSDObUlRJJmrwwF8LYQUmY8J9QYNU7wwn/WjWk+NJB155p/AU5cK40lm47kqBaelSSNm1pCc4UdhmKpE883Sge7tgOIWgkgLSUkjcSIkedUV2ZWn6U7cLIWtqWm8+ZeQGSFeInUZYAECrZxDHpVkanKDC1j/4f1+6q37OFqCrpKEg5VpAjno4N+ekffQCu0NTTd0kOLJW42FyBuSqNSdI50t32LW4bVrnJzADUQY8MkQQJ6HlV23tm0ohS2UKVAEqAMDykGKS+L029utf6M39PbFKClKZQ4lWpAgdRtQCMAvlW7SO/fQhTyQpJKZkJUpJzLUrQA6yred9KMX+FXRXb3jQW/CMvha8MKUFaZfNO886lYE4yWmW1i3SooX9K+lKu68ZCMoJEySdNfdFNeD4iloNpXe2xCUqCgmBn+pA/YjYx8qCteBnEt21+t3RKX2JJG2i9dd96c2mYSlaSFkwGwDooq2jr1pR4dfbassSNwjvGypkKb6lYWgf90fdXTsuxFfeWTLqcqGypKVgyFryykHoYnT7I66h14kwvucVaQk69wkKPVRQ5J8+dXfVPcerjHGR1ZB26JcH86uGghYwglqEiTnR8nEk1lb4mvK2T9pP5wKyg5YB/hWP4KPyCp9QcC/wzH8JH5BU6gE8WkiyuY37lcf9JqoXWEOvNsuLy5bPPvB8LU8/OJ9RVt8ZLy2NyejKj8qq/BeEnL25cPe92221brSCM2YrbUknfwxlj40BS5U2MVw9LZTo2gEDl4VHlsf60ewp4BkHKZCdsvrz2pPxDAvYr1hlLmZZQooVEFPgWBA8iCai4TY3y1qZN6+0G08ykHbwe/AKTHLWgbcTxG5Ckhq0UofXUtCUzyB3V8qD8K29xapdLndNZ1JOZMr0AUCCMu8qoXfXdy053bl86WpB7wFJUUj3pSCQDGvKnC04SefaQ6m/uAlYCxmTCoIkaTpyNAs4ndF0QXrpYOohhUROsEIGlLlxwhcB1K0IfcABmAkadPe894qbwa/fXrrjZu3Gw2ptM76OZ4Ow+p86McZuX1g/Z26LpbpuipCSZSEqBQkE5dxK6ARa4Ffutt94yEFAKVZlgFUrKh7oUB69aKWnCj4WFOLUBsrKojmDzQNvnTirhy6DOf212Q3mygbqyzG/XSq3xPFH03DbH+kXiFgl1QAPd75Up08UgEmdhE0BXgG1RcM3zagIW8zz3krjaveIsNXa4owi1EpQ0l14HUnx5cw56TIHLWpPZK8C7dFIgFy35abOAfHSj+JAf6eQDztB8fpCKBY4zeDmMMkHxdyBt5Lk+lXPVO41Z5ry1dbVPdpUlz90p8B6aEKG/MVcVAN4jB9nXG/hP3LBrK94hH6OufL8wrKDpgg/RmP4SPyiptRMI/UM/wANP5RUugCcbj/V93H/AKC/ymhXZ6vMkq/4DA2jZKj8d6M8XCbG6H/AX+Q0F7PNGwD/ALuwfvSqgB8ZqAx3D52KCCOvvf1+dLfaP9Hd2isgUDaQv7cKjlroDypr4wbJxeyVEpBSPSSuaj4xZpcxWxQoBSBblJ31BzTzgUC9xDdqJZzKaALzYhEftKIVznnzHOm3sw4h7zNbuOOOLJUUAgZWmkQnLIgiDprJ1FJOPYcti69mcUciHEKb00Ugq0UfMSRp1rdeezuUvp7zVySZUnOQZKJgaLiI5lIoJXZEJevdP2rc/HvnP60V7VXErv8ADVoWmGFlxev7JW2dCdFSAdvKlzgy67mzxK4b95DTTg16LUob+dL+HYdfYm+Wm3UgxmIUcraUHbLAlXPbT0oLfuOKmHsjZeyI7sBaNs61gASTHhRBCtpzeVVg3YWC1ZPZVgqIhKH1JQMygiCIJ0Jkidq84h7NrywYNwt9paERIBUlRmAAnTUz6UAscTWw8kPpKVgpEqSUwZzBKp0KSR70D1igfuw5R/SQdfHb/wD2bc6NcbXqmMXDrYBWLI5AdirvNJ6iTQbsWXpcLAlRXbgiemeOvWjnGdvOJd4qJFskJE7StWY/DSKBW4duXn0quF5c4UsrA+tEq56DQ+HlA3q96oSx8KXZ0OZRJCgBBURqI8t/IVtw3xU/39u2p+4UrvGwoLUfEC4EK5QfQUF049/h3PQfiK9rji76VsOJ1By7FJBiR1Fe0GuHX6UssoErc7pPgTE+6N5IA+JoipatITod9RI/rUWxsUISjQBYQBI6xB9fjXHiO/dt7V11psvuJTKUJGqvgOn8qDbiVE2lwJ/2K/yGgfA6czaOnsrBBgb5VdaQ7DtVS8fDhrjyspUpRUFEgaqJ0gDy2omzxsvQDBlgFII90AJPunbagLcZuxilikDdST5RmUPxPzra8CRi1oroyR8VLUP5VGcxt0kKVg0mQASUzp9Uxr8DWyMVcLiQrBwFRKVGP+3wzufnQTO1SxSUW72bKpDoQftJXyPoQCDy160BU43eWoMlaikSo90gazrJKZ2+XnW+JYk5cFDLtu3huYqPfPobXJSAUpSHBlEzv5GOdZb42UjuUYUi4TJAdbSkNvQfeSAmDPl0oFzhJls2mJIUvIyplkKUP2EFasx+ANPWO2tupu2NgUh1tJ7koUAClMeBU6qJnQHnPnQO24wbXnSjCm1AAZwnLtMDMMm07TUFfaKwyvIrCUtLgGCWwcu4MRoNaCVjHFbeIu2qXD3Vqj6V0q0C3B7qSTtGunUjpQrtPxBu+AdtbdRTa6uPwAO72ygH3oMEbkRpuam23aCh4AM4Ql2TASkJOvMe7E1Ie43yHI9hCGtNlqbGnoRQR+xdKAH0pOoWwSJ21XR7jK5y4n3Zjx2gInqlxW3/AFfKg+HcbLWT7NgyFFJAV3ZByk+5OVPPX7jXPGO0B1uHLjCERJSHFnQkCcoJRrprQKtjjTaw6UFOYleUgEkytRg6xqIMnbbnXPhWyzPocSYHtTQbmYEOAgeY1HPlQ7ifFE3boebZRanLlKEjTQ76RMg9Kf8AszwlDzDJgEJvCSII0S0FgeubWaCz8QStNs53qkqVG6UxpIr2t72ySltwgqAKdROmnQV5QdbNnM02Zy+BMkASdOpFe+wobSopCpidVqOw03JqHc4khhlsrU4kd3MoQVTAGmiT4jOg569KmqcSWz4ifCTrv7s60FC9nbf6E+4PdDL4I8+5SRHlvVjcHMj2Vs2rzd4koSVoKhmCgmCBJ5bQcu2s1XPZmwp3D7lpBha0OhOms9zyqxcBurC7bbfyFh1SEnvEeAqMa9M2v2TQGjZoUlSUJJBHiYWT8MhJGUjlqI5EUo3nENxDhSHVsNJJbAyd8VoXCiQfF4RHITmkgzQzi3tE7p51C0rW20vKlSC0CrSTqoFY16VOw1pfs6HkPqZUFqSpBSVoICtCowVETuRzJMUHLF+JGMSbQjuVlUErCgMradU5idTqdMvPXpNSMKvAy2qyXlUlMOMZVEynNCtVCRGcaeR1pex1Ny2khLakF10K73PmaMe6MydSNdEkgmdjtULul2SWrhKlXDIQoORlzIJ1OhgpgjUHoIoHa9wlDN84LVASHAgFA2OgUkCTCdVHyjlpStx/h6FutMpSlwoBcfcj3toSCZyZtQCOSQDTvZ3ORleIPyguNp7tCoBQ2EAFShyUqPgPU0O4BJdZddJSldyrM64qCGmxIQgToVRJjlOvmChdLulLH+i2ltLSpQcyd0A2NEoCCQEZDJ1Anw69alYf2XvXDwdvnkMo3UO+C3FnfU6pjcbmj3EfBqHkk2QLaANS84oNrI2yzJ16pEfhSCvhi5e+jhIMwpCXMykj7gCNfrdelA5dlSwEXoSIXnZHPYlYGo5b68qK9tlvlsGUoE5XTptP0SvxJrzg/hG4ti6VFJLgTCAIgpBCZgnWCefM1nautYs0FxGUl5OpjU5FDYE7CgrDiG0yPKQpOyEqEcpQmJ661YPZW+4m1PdJKlh5ZiJy+BtOokfapdxzhe6fe75m3dWkpbhSYggNI6naZFOfZhbvWLS03LDiCtQ/ZJygDUmJMmdvKgcMRS93L6nFeAoOVGUAj1IJ/HnWV3xi8Qu0eKTI7smCCI05giRWUEvCz9EiIjII67V3e9xWnI/hSXiLd28WBbtltLJHjzHxpKfEmARA21BNT8QXdsoDjryldW22gRtrmVuB8aCvOwdHgSY/2hH3tUx4AXbO8cwxJbLRKnbcObZDqpseE6pJmOh8qC9ilyhFqSowlNwkZlEAAdyef98qb+KGbW9b8Fy2m4bVmYdSoJLax9rmDz8qCle0e1zX9wgoSkpnRO2YjloKtvDbVSbK5zNrWye9KgFIOYAmYSoSDVJcS3Ljl0sv5g6qQvUHKvYiRuNPwq/sEskBDilvuQpSwWhlIAzGdCDA8zFBVdmlm2Q40+p1ZacQsJW4cmRShGggLIAnWZkda0TiZLhYQhJQ7cPBJCdQ2iOUxAUfuFPLfCNvcsFh1J+jdWgOLJzBlSc6DJ1VEAAn6ppN4pwNy2ZburVbimG3VBK1oGdef31DSdxzTB3oJGL8QG5YYtn3MpTCLg80hBjbnI1HxmgGI9oARchdq2EsI/Vp10iBJB3MDQnXzjSovEWFPW6Le8fb7+2f1BLgMkiRJQYSqPLkelYzwnbXqc+Hv5F7Fi6MK9G3PdVz0MUFzYHjTd/bhaGu/EwUvuI36FEgfKil7bPrEhpttSPcKQTHUED3knaPjvFfPOBXD2G3YRcMlGsLQvOnOJ5FJ5bg7V9CtWSSgqLbjW0EKCwR1SZVM0HEYk8mWyhzOkapQlagJ2IIEFJ118tppX7XS4uxZUtQgXAIlJSQQ2vcKApnQ3lIct3w663+yogFSf2kQAkax94G1L/bG4pdg2sqQtsuBSCgEf7Nepk9KBq4d782zaWsiU5E+JWpkpEwOUUQRZXQn9IBMaAoEA8tgCRShh+JXgbZbZSUtZU/SAJMju0zuCAZPSmOzfAB764eUqZyyAfubSPxoOPECbsW76nVtd2GlEhIMxl1gmvKk4u4FWVyEodCe6Vq4SZlJ2zKKqygFu9oVlaoSh5ZRlSB1J06D/Og9x2xWi0L7pJPhPvqCSfga1ueGbFaym9CVLSrYImdADK4CjJFdm+y/CXJUhCYMaBahHwKv7igrzCHgjBn20+I+0tJAA98lEqgb6Deku+79tGUBQTzUBAPzOnwFfQTHZhbI1bK0g/VWSBoBIn0FL+N9lygStl1SZBlBiD6TMHz86Cmm3vCiQTCcxO+8iaudjHWRcXTSr1Vs74QnMlJTlU2k/REQQslXPUmIkCBWWJ4cbUuNuoIWgkCBvCTv6yKido6oxN88vo5Hl3KNKC8MCwm7JU5dPe0smCVAFKlZAoBKUifD4jKp19IJNWlwLh9LigG2GUgJSfrq2HTQax+751TXB/abdtoNulYWCIQh4nwjaEOAEjTkr4VZ3DnFlouyUnOEPhtbhS4AmXMpJKDJCgDoIOgigGo4dQ5h6Ld8q9neh0R7zToGdYTv4VJzKA5EKHMUr3PYy73iha3aDCcyM+YZkK0BzIkfcP5U+L4WYctUPuKdzNoSTldUlJASAokJO+UnUUdNl+iMlkZVsphABknLopMnecuk8wKBAwvhW9dbXb4kq3uEjZqJdb6qaXCcmmwBMjan20SkgeyORGhbXOkctRP3gmul0ym6aS82Qh5A0UJ6TB5lJ0I5j1oE845cvNICFNOoMPODLJBBy6ftidZEb6cwAkXF0ytRTcMqQZkrABSY6K3T6EpPkaVuN7hkWPsyHAot3CoTMqyFtRmFSY8Ua0z3mN9whQvB7mneJB8Q8hHjP2D4umbehmEcIYe6O9ubcpfWoqIT3iSkH3UnKQkEACQOc0AdPag3a5bRthbuUJCliI1bSYHU0SwvGk3UkPtNZdcrjS1QOpMgRTG1wBhjKSUsJROubMufmTWirCwaIFt3LKoKVZGxKp+sYmNKCM+cltc/pjTg7lZLaRGmUxEqJBmsoXfWqFtOpaeDngXICIjwnck6n+lZQDXeJrQvLU4t9MqInuFkA6kyr5SJrMS4ntNWm3GnNJCFmEnlCiCSNeopbl9h+5UXBkKiRC1pypBOkpSCT5eQo1fcRsutFvMoL0CHUMhxKZ6d4oZtd6ALacfLQcjDCkxMJaWsyk7dY0Gmg3o/bdpl2ygd/ZXCtCM2SY85gSKB8OYm5bmfZbZ/LKipKChcnQ6ERyG1GT2lNpUkuWymkmZgqkEHUxGU8tiaBCxzE3cQdcfS06c+oASTJjLsAdNBttVxL4DsrwB51lQcWEyRor3QBM67D5VK4b42Yuk52nAACQUqQEkesnn1mmK0x1pasgVmUATukkegBNBXV32J20hLdyptUaEgE6bkba0sP8AZPfMKi1fadQT4klwCYjSCN/SrsbdS4sp7l5P2zoNfLNPyrqcMbbEoytxzyp0+MUFI4fh2O2gLaWHS2qQpCVBxvKRrCVnw6H9kii+F8aYpbI7l7DluDkSClUR9kq15+tWPdY0WiIWlwHQASSPPaTUZGNuOFWW2Ag5QXPecjc5UyEjeJM7UCbhPHd2lxa0YXcFskSBuJBJ3TPvajTTMryqbimMYg8UFrDfZlpOVK3nYkaqKQlsEqED4HbWnZq+cSnM6WmRykHU89J5ULxjilhtxBDL1y43OrSNEZgJPjUBqBvrz2mg4YZws6twP4pcJuHG4yISgpZbUP2sp/WL+0duUU0HugQCASdQIkmOYB29aRF9qKloJYsXiqfCVEZCOspJ/sUt8ScdXy8qFYc0ozo4pJUEA8xzT6yNqCynMXadQHEsuKbMkOAAJgTrIOo0oJdYvapSXQ4kp5kqTqoToNf70qoA9iD7QaSrIwNS0yoNIM7hQBk/8x58qHWDKGNHLcKVJ0dnLzgp0IJ0oHYcf2jilIbtl53QqHMqB4ikgKUZnSsoCxiNuXMvcBtZQQFAJ5jYEGRWUHLjP9fcfvu/nqfhv+FR6o/CvKygl4T76/h/Ou73vJ9TWVlBrhv6pP74qTwN+uVWVlAT+t+9U6590/uGsrKDjafq1fuitLLl/B/rXlZQch+ub/eV+U1xb957+H/I1lZQeMe4n/n/ADCuOIbf+0j8VVlZQJeLe+9/y/zqJiHuI9R+Br2soINn/iGv30fnFZWVlB//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857682904"/>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306234" cy="1143000"/>
          </a:xfrm>
        </p:spPr>
        <p:txBody>
          <a:bodyPr>
            <a:normAutofit fontScale="90000"/>
          </a:bodyPr>
          <a:lstStyle/>
          <a:p>
            <a:r>
              <a:rPr lang="en-US" dirty="0" smtClean="0"/>
              <a:t>Elliptical Safety/Injury </a:t>
            </a:r>
            <a:r>
              <a:rPr lang="en-US" dirty="0" smtClean="0"/>
              <a:t>Concerns- </a:t>
            </a:r>
            <a:r>
              <a:rPr lang="en-US" dirty="0" smtClean="0"/>
              <a:t>Numbness in the Feet</a:t>
            </a:r>
            <a:endParaRPr lang="en-US" dirty="0"/>
          </a:p>
        </p:txBody>
      </p:sp>
      <p:sp>
        <p:nvSpPr>
          <p:cNvPr id="3" name="Content Placeholder 2"/>
          <p:cNvSpPr>
            <a:spLocks noGrp="1"/>
          </p:cNvSpPr>
          <p:nvPr>
            <p:ph idx="1"/>
          </p:nvPr>
        </p:nvSpPr>
        <p:spPr>
          <a:xfrm>
            <a:off x="762000" y="2133600"/>
            <a:ext cx="6629401" cy="4305748"/>
          </a:xfrm>
        </p:spPr>
        <p:txBody>
          <a:bodyPr>
            <a:noAutofit/>
          </a:bodyPr>
          <a:lstStyle/>
          <a:p>
            <a:r>
              <a:rPr lang="en-US" sz="2800" dirty="0" smtClean="0"/>
              <a:t>Caused </a:t>
            </a:r>
            <a:r>
              <a:rPr lang="en-US" sz="2800" dirty="0"/>
              <a:t>by putting too </a:t>
            </a:r>
            <a:r>
              <a:rPr lang="en-US" sz="2800" dirty="0" smtClean="0"/>
              <a:t>                       much </a:t>
            </a:r>
            <a:r>
              <a:rPr lang="en-US" sz="2800" dirty="0"/>
              <a:t>weight on your </a:t>
            </a:r>
            <a:r>
              <a:rPr lang="en-US" sz="2800" dirty="0" smtClean="0"/>
              <a:t>toes.  </a:t>
            </a:r>
            <a:r>
              <a:rPr lang="en-US" sz="2800" dirty="0"/>
              <a:t>Placing the weight on your toes, or constantly using your toes to push off the elliptical with each stride will cause injury to the connective tissue on the bottom of your foot.  Plant your feet flat on the pedals of the elliptical machine.</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599" y="1447800"/>
            <a:ext cx="2619375"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6573487"/>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Elliptical </a:t>
            </a:r>
            <a:r>
              <a:rPr lang="en-US" dirty="0" smtClean="0"/>
              <a:t>Safety/Injury Concerns- Falls</a:t>
            </a:r>
            <a:endParaRPr lang="en-US" dirty="0"/>
          </a:p>
        </p:txBody>
      </p:sp>
      <p:sp>
        <p:nvSpPr>
          <p:cNvPr id="3" name="Content Placeholder 2"/>
          <p:cNvSpPr>
            <a:spLocks noGrp="1"/>
          </p:cNvSpPr>
          <p:nvPr>
            <p:ph idx="1"/>
          </p:nvPr>
        </p:nvSpPr>
        <p:spPr>
          <a:xfrm>
            <a:off x="1043492" y="2133600"/>
            <a:ext cx="6777317" cy="4305748"/>
          </a:xfrm>
        </p:spPr>
        <p:txBody>
          <a:bodyPr>
            <a:normAutofit/>
          </a:bodyPr>
          <a:lstStyle/>
          <a:p>
            <a:r>
              <a:rPr lang="en-US" sz="2800" dirty="0"/>
              <a:t>Caused by not  stepping onto an elliptical properly.  Step up onto the foot pedal </a:t>
            </a:r>
            <a:r>
              <a:rPr lang="en-US" sz="2800" b="1" i="1" dirty="0"/>
              <a:t>closet to the ground </a:t>
            </a:r>
            <a:r>
              <a:rPr lang="en-US" sz="2800" dirty="0"/>
              <a:t>and then step onto the other foot pedal.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038600"/>
            <a:ext cx="3599851" cy="2395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5358521"/>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Elliptical </a:t>
            </a:r>
            <a:r>
              <a:rPr lang="en-US" dirty="0" smtClean="0"/>
              <a:t>Safety/Injury Concerns- Upper Body Injuries</a:t>
            </a:r>
            <a:endParaRPr lang="en-US" dirty="0"/>
          </a:p>
        </p:txBody>
      </p:sp>
      <p:sp>
        <p:nvSpPr>
          <p:cNvPr id="3" name="Content Placeholder 2"/>
          <p:cNvSpPr>
            <a:spLocks noGrp="1"/>
          </p:cNvSpPr>
          <p:nvPr>
            <p:ph idx="1"/>
          </p:nvPr>
        </p:nvSpPr>
        <p:spPr>
          <a:xfrm>
            <a:off x="1043492" y="2133600"/>
            <a:ext cx="6777317" cy="4305748"/>
          </a:xfrm>
        </p:spPr>
        <p:txBody>
          <a:bodyPr>
            <a:normAutofit/>
          </a:bodyPr>
          <a:lstStyle/>
          <a:p>
            <a:r>
              <a:rPr lang="en-US" sz="2800" dirty="0"/>
              <a:t>Pain and discomfort that is felt in wrist, upper back, neck and lower back.  Caused by relying too much on the handrails and not pedaling in an upright position.</a:t>
            </a:r>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5401"/>
          <a:stretch/>
        </p:blipFill>
        <p:spPr bwMode="auto">
          <a:xfrm rot="350126">
            <a:off x="5638800" y="4114800"/>
            <a:ext cx="2429419" cy="2152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8099562"/>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4678"/>
          <a:stretch/>
        </p:blipFill>
        <p:spPr bwMode="auto">
          <a:xfrm>
            <a:off x="6553200" y="2667000"/>
            <a:ext cx="2095500" cy="20791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838200" y="762000"/>
            <a:ext cx="7230034" cy="1143000"/>
          </a:xfrm>
        </p:spPr>
        <p:txBody>
          <a:bodyPr>
            <a:normAutofit fontScale="90000"/>
          </a:bodyPr>
          <a:lstStyle/>
          <a:p>
            <a:pPr lvl="0"/>
            <a:r>
              <a:rPr lang="en-US" dirty="0"/>
              <a:t>What is proper body alignment when using an elliptical?</a:t>
            </a:r>
          </a:p>
        </p:txBody>
      </p:sp>
      <p:sp>
        <p:nvSpPr>
          <p:cNvPr id="3" name="Content Placeholder 2"/>
          <p:cNvSpPr>
            <a:spLocks noGrp="1"/>
          </p:cNvSpPr>
          <p:nvPr>
            <p:ph idx="1"/>
          </p:nvPr>
        </p:nvSpPr>
        <p:spPr>
          <a:xfrm>
            <a:off x="838200" y="2133600"/>
            <a:ext cx="6982609" cy="4305748"/>
          </a:xfrm>
        </p:spPr>
        <p:txBody>
          <a:bodyPr>
            <a:normAutofit fontScale="92500" lnSpcReduction="20000"/>
          </a:bodyPr>
          <a:lstStyle/>
          <a:p>
            <a:r>
              <a:rPr lang="en-US" sz="2800" dirty="0" smtClean="0"/>
              <a:t>Keep </a:t>
            </a:r>
            <a:r>
              <a:rPr lang="en-US" sz="2800" dirty="0"/>
              <a:t>your shoulders back, your head up and your abdominal muscles tight. </a:t>
            </a:r>
            <a:endParaRPr lang="en-US" sz="2800" dirty="0" smtClean="0"/>
          </a:p>
          <a:p>
            <a:pPr marL="342900" lvl="1"/>
            <a:endParaRPr lang="en-US" sz="2800" dirty="0" smtClean="0"/>
          </a:p>
          <a:p>
            <a:pPr marL="342900" lvl="1"/>
            <a:r>
              <a:rPr lang="en-US" sz="2800" dirty="0" smtClean="0"/>
              <a:t>Look </a:t>
            </a:r>
            <a:r>
              <a:rPr lang="en-US" sz="2800" dirty="0"/>
              <a:t>forward, not down at your feet. </a:t>
            </a:r>
          </a:p>
          <a:p>
            <a:pPr marL="342900" lvl="1"/>
            <a:endParaRPr lang="en-US" sz="2800" dirty="0" smtClean="0"/>
          </a:p>
          <a:p>
            <a:pPr marL="342900" lvl="1"/>
            <a:r>
              <a:rPr lang="en-US" sz="2800" dirty="0" smtClean="0"/>
              <a:t>Keep </a:t>
            </a:r>
            <a:r>
              <a:rPr lang="en-US" sz="2800" dirty="0"/>
              <a:t>weight evenly distributed between the heels and the balls of the feet.</a:t>
            </a:r>
          </a:p>
          <a:p>
            <a:pPr marL="342900" lvl="1"/>
            <a:endParaRPr lang="en-US" sz="2800" dirty="0" smtClean="0"/>
          </a:p>
          <a:p>
            <a:pPr marL="342900" lvl="1"/>
            <a:r>
              <a:rPr lang="en-US" sz="2800" dirty="0" smtClean="0"/>
              <a:t>Don't </a:t>
            </a:r>
            <a:r>
              <a:rPr lang="en-US" sz="2800" dirty="0"/>
              <a:t>lean on the handles — let your lower body support your weight.</a:t>
            </a:r>
          </a:p>
          <a:p>
            <a:pPr marL="68580" indent="0">
              <a:buNone/>
            </a:pPr>
            <a:endParaRPr lang="en-US" sz="2400" dirty="0"/>
          </a:p>
        </p:txBody>
      </p:sp>
    </p:spTree>
    <p:extLst>
      <p:ext uri="{BB962C8B-B14F-4D97-AF65-F5344CB8AC3E}">
        <p14:creationId xmlns:p14="http://schemas.microsoft.com/office/powerpoint/2010/main" val="3854724157"/>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024744" cy="1143000"/>
          </a:xfrm>
        </p:spPr>
        <p:txBody>
          <a:bodyPr/>
          <a:lstStyle/>
          <a:p>
            <a:r>
              <a:rPr lang="en-US" dirty="0" smtClean="0"/>
              <a:t>Safety Considerations</a:t>
            </a:r>
            <a:endParaRPr lang="en-US" dirty="0"/>
          </a:p>
        </p:txBody>
      </p:sp>
      <p:sp>
        <p:nvSpPr>
          <p:cNvPr id="3" name="Content Placeholder 2"/>
          <p:cNvSpPr>
            <a:spLocks noGrp="1"/>
          </p:cNvSpPr>
          <p:nvPr>
            <p:ph idx="1"/>
          </p:nvPr>
        </p:nvSpPr>
        <p:spPr>
          <a:xfrm>
            <a:off x="1043492" y="1752600"/>
            <a:ext cx="7338508" cy="4080029"/>
          </a:xfrm>
        </p:spPr>
        <p:txBody>
          <a:bodyPr>
            <a:noAutofit/>
          </a:bodyPr>
          <a:lstStyle/>
          <a:p>
            <a:pPr marL="342900" lvl="1"/>
            <a:r>
              <a:rPr lang="en-US" sz="2400" dirty="0"/>
              <a:t>Keep hands away from all </a:t>
            </a:r>
            <a:r>
              <a:rPr lang="en-US" sz="2400" b="1" u="sng" dirty="0"/>
              <a:t>moving parts</a:t>
            </a:r>
          </a:p>
          <a:p>
            <a:r>
              <a:rPr lang="en-US" sz="2300" dirty="0" smtClean="0"/>
              <a:t>Never </a:t>
            </a:r>
            <a:r>
              <a:rPr lang="en-US" sz="2300" dirty="0"/>
              <a:t>operate the treadmill if it </a:t>
            </a:r>
            <a:r>
              <a:rPr lang="en-US" sz="2300" dirty="0" smtClean="0"/>
              <a:t>has a </a:t>
            </a:r>
            <a:r>
              <a:rPr lang="en-US" sz="2300" b="1" u="sng" dirty="0" smtClean="0"/>
              <a:t>damaged </a:t>
            </a:r>
            <a:r>
              <a:rPr lang="en-US" sz="2300" b="1" u="sng" dirty="0"/>
              <a:t>cord </a:t>
            </a:r>
            <a:r>
              <a:rPr lang="en-US" sz="2300" dirty="0"/>
              <a:t>or </a:t>
            </a:r>
            <a:r>
              <a:rPr lang="en-US" sz="2300" b="1" u="sng" dirty="0"/>
              <a:t>plug</a:t>
            </a:r>
            <a:r>
              <a:rPr lang="en-US" sz="2300" dirty="0"/>
              <a:t>, not working </a:t>
            </a:r>
            <a:r>
              <a:rPr lang="en-US" sz="2300" b="1" u="sng" dirty="0"/>
              <a:t>properly</a:t>
            </a:r>
            <a:r>
              <a:rPr lang="en-US" sz="2300" dirty="0"/>
              <a:t> or if </a:t>
            </a:r>
            <a:r>
              <a:rPr lang="en-US" sz="2300" b="1" u="sng" dirty="0"/>
              <a:t>water</a:t>
            </a:r>
            <a:r>
              <a:rPr lang="en-US" sz="2300" dirty="0"/>
              <a:t> has been spilled on it. </a:t>
            </a:r>
            <a:endParaRPr lang="en-US" sz="2300" dirty="0" smtClean="0"/>
          </a:p>
          <a:p>
            <a:endParaRPr lang="en-US" sz="500" dirty="0" smtClean="0"/>
          </a:p>
          <a:p>
            <a:r>
              <a:rPr lang="en-US" sz="2300" dirty="0" smtClean="0"/>
              <a:t>Keep </a:t>
            </a:r>
            <a:r>
              <a:rPr lang="en-US" sz="2300" dirty="0"/>
              <a:t>the cord away from </a:t>
            </a:r>
            <a:r>
              <a:rPr lang="en-US" sz="2300" b="1" u="sng" dirty="0"/>
              <a:t>heated surfaces</a:t>
            </a:r>
            <a:r>
              <a:rPr lang="en-US" sz="2300" dirty="0" smtClean="0"/>
              <a:t>.  </a:t>
            </a:r>
            <a:endParaRPr lang="en-US" sz="2300" dirty="0" smtClean="0"/>
          </a:p>
          <a:p>
            <a:endParaRPr lang="en-US" sz="500" dirty="0" smtClean="0"/>
          </a:p>
          <a:p>
            <a:r>
              <a:rPr lang="en-US" sz="2300" dirty="0" smtClean="0"/>
              <a:t>Never </a:t>
            </a:r>
            <a:r>
              <a:rPr lang="en-US" sz="2300" dirty="0"/>
              <a:t>drop or insert any </a:t>
            </a:r>
            <a:r>
              <a:rPr lang="en-US" sz="2300" b="1" u="sng" dirty="0"/>
              <a:t>object</a:t>
            </a:r>
            <a:r>
              <a:rPr lang="en-US" sz="2300" dirty="0"/>
              <a:t> into any </a:t>
            </a:r>
            <a:r>
              <a:rPr lang="en-US" sz="2300" b="1" u="sng" dirty="0"/>
              <a:t>opening</a:t>
            </a:r>
            <a:r>
              <a:rPr lang="en-US" sz="2300" dirty="0"/>
              <a:t>. </a:t>
            </a:r>
            <a:endParaRPr lang="en-US" sz="2300" dirty="0" smtClean="0"/>
          </a:p>
          <a:p>
            <a:pPr marL="342900" lvl="1"/>
            <a:r>
              <a:rPr lang="en-US" sz="2400" dirty="0"/>
              <a:t>To disconnect, turn all controls to the </a:t>
            </a:r>
            <a:r>
              <a:rPr lang="en-US" sz="2400" b="1" u="sng" dirty="0"/>
              <a:t>off position</a:t>
            </a:r>
            <a:r>
              <a:rPr lang="en-US" sz="2400" dirty="0"/>
              <a:t>, then remove the plug from the outlet.</a:t>
            </a:r>
          </a:p>
          <a:p>
            <a:endParaRPr lang="en-US" sz="500" dirty="0" smtClean="0"/>
          </a:p>
          <a:p>
            <a:pPr marL="68580" indent="0">
              <a:buNone/>
            </a:pPr>
            <a:endParaRPr lang="en-US" sz="2300" dirty="0" smtClean="0"/>
          </a:p>
        </p:txBody>
      </p:sp>
    </p:spTree>
    <p:extLst>
      <p:ext uri="{BB962C8B-B14F-4D97-AF65-F5344CB8AC3E}">
        <p14:creationId xmlns:p14="http://schemas.microsoft.com/office/powerpoint/2010/main" val="3000578808"/>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ustom 1">
      <a:dk1>
        <a:srgbClr val="5EA226"/>
      </a:dk1>
      <a:lt1>
        <a:sysClr val="window" lastClr="FFFFFF"/>
      </a:lt1>
      <a:dk2>
        <a:srgbClr val="4E5B6F"/>
      </a:dk2>
      <a:lt2>
        <a:srgbClr val="D6ECFF"/>
      </a:lt2>
      <a:accent1>
        <a:srgbClr val="7FD13B"/>
      </a:accent1>
      <a:accent2>
        <a:srgbClr val="7030A0"/>
      </a:accent2>
      <a:accent3>
        <a:srgbClr val="FEB80A"/>
      </a:accent3>
      <a:accent4>
        <a:srgbClr val="00ADDC"/>
      </a:accent4>
      <a:accent5>
        <a:srgbClr val="738AC8"/>
      </a:accent5>
      <a:accent6>
        <a:srgbClr val="1AB39F"/>
      </a:accent6>
      <a:hlink>
        <a:srgbClr val="EB8803"/>
      </a:hlink>
      <a:folHlink>
        <a:srgbClr val="5F7791"/>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433</TotalTime>
  <Words>543</Words>
  <Application>Microsoft Office PowerPoint</Application>
  <PresentationFormat>On-screen Show (4:3)</PresentationFormat>
  <Paragraphs>56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All About the Ellipticals </vt:lpstr>
      <vt:lpstr>What is an elliptical?</vt:lpstr>
      <vt:lpstr>When did Elliptical trainers first enter the market?</vt:lpstr>
      <vt:lpstr>What are the benefits of using an elliptical machine?</vt:lpstr>
      <vt:lpstr>Elliptical Safety/Injury Concerns- Numbness in the Feet</vt:lpstr>
      <vt:lpstr>Elliptical Safety/Injury Concerns- Falls</vt:lpstr>
      <vt:lpstr>Elliptical Safety/Injury Concerns- Upper Body Injuries</vt:lpstr>
      <vt:lpstr>What is proper body alignment when using an elliptical?</vt:lpstr>
      <vt:lpstr>Safety Considerations</vt:lpstr>
      <vt:lpstr>Safety Considerations Cont.</vt:lpstr>
      <vt:lpstr>Programs</vt:lpstr>
      <vt:lpstr>Getting Started</vt:lpstr>
      <vt:lpstr>Cleaning and Maintenance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About the Treadmills</dc:title>
  <dc:creator>Stacey</dc:creator>
  <cp:lastModifiedBy>Stacey</cp:lastModifiedBy>
  <cp:revision>22</cp:revision>
  <cp:lastPrinted>2014-07-23T12:43:02Z</cp:lastPrinted>
  <dcterms:created xsi:type="dcterms:W3CDTF">2013-08-25T18:42:24Z</dcterms:created>
  <dcterms:modified xsi:type="dcterms:W3CDTF">2014-08-05T20:35:53Z</dcterms:modified>
</cp:coreProperties>
</file>